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71"/>
  </p:notesMasterIdLst>
  <p:handoutMasterIdLst>
    <p:handoutMasterId r:id="rId72"/>
  </p:handoutMasterIdLst>
  <p:sldIdLst>
    <p:sldId id="338" r:id="rId3"/>
    <p:sldId id="259" r:id="rId4"/>
    <p:sldId id="257" r:id="rId5"/>
    <p:sldId id="2334" r:id="rId6"/>
    <p:sldId id="2335" r:id="rId7"/>
    <p:sldId id="2336" r:id="rId8"/>
    <p:sldId id="2337" r:id="rId9"/>
    <p:sldId id="2341" r:id="rId10"/>
    <p:sldId id="2339" r:id="rId11"/>
    <p:sldId id="2342" r:id="rId12"/>
    <p:sldId id="260" r:id="rId13"/>
    <p:sldId id="261" r:id="rId14"/>
    <p:sldId id="262" r:id="rId15"/>
    <p:sldId id="263" r:id="rId16"/>
    <p:sldId id="264" r:id="rId17"/>
    <p:sldId id="266" r:id="rId18"/>
    <p:sldId id="265" r:id="rId19"/>
    <p:sldId id="267" r:id="rId20"/>
    <p:sldId id="268" r:id="rId21"/>
    <p:sldId id="269" r:id="rId22"/>
    <p:sldId id="2344" r:id="rId23"/>
    <p:sldId id="270" r:id="rId24"/>
    <p:sldId id="271" r:id="rId25"/>
    <p:sldId id="272" r:id="rId26"/>
    <p:sldId id="274" r:id="rId27"/>
    <p:sldId id="2343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9" r:id="rId39"/>
    <p:sldId id="291" r:id="rId40"/>
    <p:sldId id="292" r:id="rId41"/>
    <p:sldId id="293" r:id="rId42"/>
    <p:sldId id="294" r:id="rId43"/>
    <p:sldId id="2346" r:id="rId44"/>
    <p:sldId id="296" r:id="rId45"/>
    <p:sldId id="297" r:id="rId46"/>
    <p:sldId id="298" r:id="rId47"/>
    <p:sldId id="299" r:id="rId48"/>
    <p:sldId id="300" r:id="rId49"/>
    <p:sldId id="2328" r:id="rId50"/>
    <p:sldId id="233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2332" r:id="rId60"/>
    <p:sldId id="2333" r:id="rId61"/>
    <p:sldId id="309" r:id="rId62"/>
    <p:sldId id="310" r:id="rId63"/>
    <p:sldId id="311" r:id="rId64"/>
    <p:sldId id="313" r:id="rId65"/>
    <p:sldId id="2331" r:id="rId66"/>
    <p:sldId id="312" r:id="rId67"/>
    <p:sldId id="316" r:id="rId68"/>
    <p:sldId id="317" r:id="rId69"/>
    <p:sldId id="818" r:id="rId70"/>
  </p:sldIdLst>
  <p:sldSz cx="10058400" cy="7772400"/>
  <p:notesSz cx="7053263" cy="93567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448">
          <p15:clr>
            <a:srgbClr val="A4A3A4"/>
          </p15:clr>
        </p15:guide>
        <p15:guide id="2" pos="316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son.cole" initials="j" lastIdx="2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33996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4" autoAdjust="0"/>
    <p:restoredTop sz="99789" autoAdjust="0"/>
  </p:normalViewPr>
  <p:slideViewPr>
    <p:cSldViewPr>
      <p:cViewPr varScale="1">
        <p:scale>
          <a:sx n="60" d="100"/>
          <a:sy n="60" d="100"/>
        </p:scale>
        <p:origin x="654" y="78"/>
      </p:cViewPr>
      <p:guideLst>
        <p:guide orient="horz" pos="2448"/>
        <p:guide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4F3D7D-5FF1-459C-ADFF-5BD9A33393B2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343CCFD-92FD-4BBA-B033-50FF37E06A54}">
      <dgm:prSet phldrT="[Text]"/>
      <dgm:spPr/>
      <dgm:t>
        <a:bodyPr/>
        <a:lstStyle/>
        <a:p>
          <a:r>
            <a:rPr lang="en-US"/>
            <a:t>Identify Interoperability issues</a:t>
          </a:r>
        </a:p>
      </dgm:t>
    </dgm:pt>
    <dgm:pt modelId="{9DD96207-EF15-4A0B-8B3A-EB8F83C25A03}" type="parTrans" cxnId="{173E3E66-C913-42F3-9D66-76253E055DAA}">
      <dgm:prSet/>
      <dgm:spPr/>
      <dgm:t>
        <a:bodyPr/>
        <a:lstStyle/>
        <a:p>
          <a:endParaRPr lang="en-US"/>
        </a:p>
      </dgm:t>
    </dgm:pt>
    <dgm:pt modelId="{A0640FB0-4C67-48B4-8826-1741807A4AFA}" type="sibTrans" cxnId="{173E3E66-C913-42F3-9D66-76253E055DAA}">
      <dgm:prSet/>
      <dgm:spPr/>
      <dgm:t>
        <a:bodyPr/>
        <a:lstStyle/>
        <a:p>
          <a:endParaRPr lang="en-US"/>
        </a:p>
      </dgm:t>
    </dgm:pt>
    <dgm:pt modelId="{70BFBAFA-2C57-4747-A968-25D321B69BE5}">
      <dgm:prSet/>
      <dgm:spPr/>
      <dgm:t>
        <a:bodyPr/>
        <a:lstStyle/>
        <a:p>
          <a:r>
            <a:rPr lang="en-US" dirty="0"/>
            <a:t>Develop Integration Profiles</a:t>
          </a:r>
        </a:p>
      </dgm:t>
    </dgm:pt>
    <dgm:pt modelId="{920D445D-B226-4D82-B5B0-9B0EB4F66CEE}" type="parTrans" cxnId="{16C4CD6F-A4DF-4251-B302-4131DBFCBECA}">
      <dgm:prSet/>
      <dgm:spPr/>
      <dgm:t>
        <a:bodyPr/>
        <a:lstStyle/>
        <a:p>
          <a:endParaRPr lang="en-US"/>
        </a:p>
      </dgm:t>
    </dgm:pt>
    <dgm:pt modelId="{F24D76DD-A200-49A8-A4C7-399BEBFCFB9D}" type="sibTrans" cxnId="{16C4CD6F-A4DF-4251-B302-4131DBFCBECA}">
      <dgm:prSet/>
      <dgm:spPr/>
      <dgm:t>
        <a:bodyPr/>
        <a:lstStyle/>
        <a:p>
          <a:endParaRPr lang="en-US"/>
        </a:p>
      </dgm:t>
    </dgm:pt>
    <dgm:pt modelId="{571FC97F-9426-45DF-B6B1-B68E416FDD9B}">
      <dgm:prSet/>
      <dgm:spPr/>
      <dgm:t>
        <a:bodyPr/>
        <a:lstStyle/>
        <a:p>
          <a:r>
            <a:rPr lang="en-US" dirty="0"/>
            <a:t>Connectathon Testing</a:t>
          </a:r>
        </a:p>
      </dgm:t>
    </dgm:pt>
    <dgm:pt modelId="{B1C8DB16-1C70-4540-8425-87874E2511D6}" type="parTrans" cxnId="{BF3291E6-40DF-4E81-B10C-C6BC1AD2DBED}">
      <dgm:prSet/>
      <dgm:spPr/>
      <dgm:t>
        <a:bodyPr/>
        <a:lstStyle/>
        <a:p>
          <a:endParaRPr lang="en-US"/>
        </a:p>
      </dgm:t>
    </dgm:pt>
    <dgm:pt modelId="{F5F672E4-6274-4047-89B3-FBE932DD3DEA}" type="sibTrans" cxnId="{BF3291E6-40DF-4E81-B10C-C6BC1AD2DBED}">
      <dgm:prSet/>
      <dgm:spPr/>
      <dgm:t>
        <a:bodyPr/>
        <a:lstStyle/>
        <a:p>
          <a:endParaRPr lang="en-US"/>
        </a:p>
      </dgm:t>
    </dgm:pt>
    <dgm:pt modelId="{9E2621F5-1561-4557-8EAC-85E93D304209}">
      <dgm:prSet/>
      <dgm:spPr/>
      <dgm:t>
        <a:bodyPr/>
        <a:lstStyle/>
        <a:p>
          <a:r>
            <a:rPr lang="en-US" dirty="0"/>
            <a:t>Publish Integration Statements</a:t>
          </a:r>
        </a:p>
      </dgm:t>
    </dgm:pt>
    <dgm:pt modelId="{AE16144F-598E-432F-94F0-8C6C060857F3}" type="parTrans" cxnId="{FECD35A5-5A89-47F8-A30F-FB8AD6FA7543}">
      <dgm:prSet/>
      <dgm:spPr/>
      <dgm:t>
        <a:bodyPr/>
        <a:lstStyle/>
        <a:p>
          <a:endParaRPr lang="en-US"/>
        </a:p>
      </dgm:t>
    </dgm:pt>
    <dgm:pt modelId="{15B69084-7299-4053-AD6F-51EA3214487E}" type="sibTrans" cxnId="{FECD35A5-5A89-47F8-A30F-FB8AD6FA7543}">
      <dgm:prSet/>
      <dgm:spPr/>
      <dgm:t>
        <a:bodyPr/>
        <a:lstStyle/>
        <a:p>
          <a:endParaRPr lang="en-US"/>
        </a:p>
      </dgm:t>
    </dgm:pt>
    <dgm:pt modelId="{3CCE666F-CC07-48A9-AF37-1E5E39231BF6}">
      <dgm:prSet/>
      <dgm:spPr/>
      <dgm:t>
        <a:bodyPr/>
        <a:lstStyle/>
        <a:p>
          <a:r>
            <a:rPr lang="en-US"/>
            <a:t>Vendors list tested profiles</a:t>
          </a:r>
          <a:endParaRPr lang="en-US" dirty="0"/>
        </a:p>
      </dgm:t>
    </dgm:pt>
    <dgm:pt modelId="{43753585-3073-42F3-A870-6C6928D9867B}" type="parTrans" cxnId="{4E236DE1-5A52-469D-9A21-2C93FC3CEAD6}">
      <dgm:prSet/>
      <dgm:spPr/>
      <dgm:t>
        <a:bodyPr/>
        <a:lstStyle/>
        <a:p>
          <a:endParaRPr lang="en-US"/>
        </a:p>
      </dgm:t>
    </dgm:pt>
    <dgm:pt modelId="{C82F7BAE-4734-4DBE-9238-B78CF9063285}" type="sibTrans" cxnId="{4E236DE1-5A52-469D-9A21-2C93FC3CEAD6}">
      <dgm:prSet/>
      <dgm:spPr/>
      <dgm:t>
        <a:bodyPr/>
        <a:lstStyle/>
        <a:p>
          <a:endParaRPr lang="en-US"/>
        </a:p>
      </dgm:t>
    </dgm:pt>
    <dgm:pt modelId="{6925B10A-61A5-4A8D-ABAC-6FA8EB75A785}">
      <dgm:prSet/>
      <dgm:spPr/>
      <dgm:t>
        <a:bodyPr/>
        <a:lstStyle/>
        <a:p>
          <a:r>
            <a:rPr lang="en-US" dirty="0"/>
            <a:t>Actors and Transactions</a:t>
          </a:r>
        </a:p>
      </dgm:t>
    </dgm:pt>
    <dgm:pt modelId="{E306CB1C-253D-4706-8240-ED2F1168C675}" type="parTrans" cxnId="{DCD7C75F-07F7-445B-A364-F0B138154F9F}">
      <dgm:prSet/>
      <dgm:spPr/>
      <dgm:t>
        <a:bodyPr/>
        <a:lstStyle/>
        <a:p>
          <a:endParaRPr lang="en-US"/>
        </a:p>
      </dgm:t>
    </dgm:pt>
    <dgm:pt modelId="{C65431C5-AF48-4AFD-8F87-8A56D3B9D8F4}" type="sibTrans" cxnId="{DCD7C75F-07F7-445B-A364-F0B138154F9F}">
      <dgm:prSet/>
      <dgm:spPr/>
      <dgm:t>
        <a:bodyPr/>
        <a:lstStyle/>
        <a:p>
          <a:endParaRPr lang="en-US"/>
        </a:p>
      </dgm:t>
    </dgm:pt>
    <dgm:pt modelId="{A40A4CF5-8A6A-41DD-B815-00074F2D35E0}">
      <dgm:prSet/>
      <dgm:spPr/>
      <dgm:t>
        <a:bodyPr/>
        <a:lstStyle/>
        <a:p>
          <a:r>
            <a:rPr lang="en-US" dirty="0"/>
            <a:t>Workflow</a:t>
          </a:r>
        </a:p>
      </dgm:t>
    </dgm:pt>
    <dgm:pt modelId="{9D7787B5-754A-414B-BE02-128330C11B7D}" type="parTrans" cxnId="{2E06F228-CF46-4741-9B4E-0C616A0C4710}">
      <dgm:prSet/>
      <dgm:spPr/>
      <dgm:t>
        <a:bodyPr/>
        <a:lstStyle/>
        <a:p>
          <a:endParaRPr lang="en-US"/>
        </a:p>
      </dgm:t>
    </dgm:pt>
    <dgm:pt modelId="{52B4298B-76C4-4B49-A1F0-4347CBF06BE4}" type="sibTrans" cxnId="{2E06F228-CF46-4741-9B4E-0C616A0C4710}">
      <dgm:prSet/>
      <dgm:spPr/>
      <dgm:t>
        <a:bodyPr/>
        <a:lstStyle/>
        <a:p>
          <a:endParaRPr lang="en-US"/>
        </a:p>
      </dgm:t>
    </dgm:pt>
    <dgm:pt modelId="{0AC4BDE5-7BBF-46D7-909F-6777A1F62348}">
      <dgm:prSet/>
      <dgm:spPr/>
      <dgm:t>
        <a:bodyPr/>
        <a:lstStyle/>
        <a:p>
          <a:r>
            <a:rPr lang="en-US" dirty="0"/>
            <a:t>Gather relevant standards</a:t>
          </a:r>
        </a:p>
      </dgm:t>
    </dgm:pt>
    <dgm:pt modelId="{7DBE6696-CA6C-4A1F-A5D3-FFFE715EE0FF}" type="parTrans" cxnId="{5BA90504-1D89-492D-BC5D-3BBFAF68104C}">
      <dgm:prSet/>
      <dgm:spPr/>
      <dgm:t>
        <a:bodyPr/>
        <a:lstStyle/>
        <a:p>
          <a:endParaRPr lang="en-US"/>
        </a:p>
      </dgm:t>
    </dgm:pt>
    <dgm:pt modelId="{5EF8B835-547C-4403-A00F-0BEC9A2A4C25}" type="sibTrans" cxnId="{5BA90504-1D89-492D-BC5D-3BBFAF68104C}">
      <dgm:prSet/>
      <dgm:spPr/>
      <dgm:t>
        <a:bodyPr/>
        <a:lstStyle/>
        <a:p>
          <a:endParaRPr lang="en-US"/>
        </a:p>
      </dgm:t>
    </dgm:pt>
    <dgm:pt modelId="{A9236DC9-ED43-482B-9691-76A50B48EE9B}" type="pres">
      <dgm:prSet presAssocID="{FE4F3D7D-5FF1-459C-ADFF-5BD9A33393B2}" presName="Name0" presStyleCnt="0">
        <dgm:presLayoutVars>
          <dgm:dir/>
          <dgm:resizeHandles val="exact"/>
        </dgm:presLayoutVars>
      </dgm:prSet>
      <dgm:spPr/>
    </dgm:pt>
    <dgm:pt modelId="{1BC8613C-46FC-4B54-A6B7-F760ABAF02EE}" type="pres">
      <dgm:prSet presAssocID="{FE4F3D7D-5FF1-459C-ADFF-5BD9A33393B2}" presName="cycle" presStyleCnt="0"/>
      <dgm:spPr/>
    </dgm:pt>
    <dgm:pt modelId="{4DBF88F4-8D00-4FD4-BC2E-09F15BB469D2}" type="pres">
      <dgm:prSet presAssocID="{C343CCFD-92FD-4BBA-B033-50FF37E06A54}" presName="nodeFirstNode" presStyleLbl="node1" presStyleIdx="0" presStyleCnt="4">
        <dgm:presLayoutVars>
          <dgm:bulletEnabled val="1"/>
        </dgm:presLayoutVars>
      </dgm:prSet>
      <dgm:spPr/>
    </dgm:pt>
    <dgm:pt modelId="{109D5B8D-EC58-43E8-A8D7-3070425C43F0}" type="pres">
      <dgm:prSet presAssocID="{A0640FB0-4C67-48B4-8826-1741807A4AFA}" presName="sibTransFirstNode" presStyleLbl="bgShp" presStyleIdx="0" presStyleCnt="1"/>
      <dgm:spPr/>
    </dgm:pt>
    <dgm:pt modelId="{E950A6D0-66B8-45C7-B358-90751951DAEB}" type="pres">
      <dgm:prSet presAssocID="{70BFBAFA-2C57-4747-A968-25D321B69BE5}" presName="nodeFollowingNodes" presStyleLbl="node1" presStyleIdx="1" presStyleCnt="4">
        <dgm:presLayoutVars>
          <dgm:bulletEnabled val="1"/>
        </dgm:presLayoutVars>
      </dgm:prSet>
      <dgm:spPr/>
    </dgm:pt>
    <dgm:pt modelId="{1F6B74E5-4EE8-49AC-B9BE-67A517A2B671}" type="pres">
      <dgm:prSet presAssocID="{571FC97F-9426-45DF-B6B1-B68E416FDD9B}" presName="nodeFollowingNodes" presStyleLbl="node1" presStyleIdx="2" presStyleCnt="4">
        <dgm:presLayoutVars>
          <dgm:bulletEnabled val="1"/>
        </dgm:presLayoutVars>
      </dgm:prSet>
      <dgm:spPr/>
    </dgm:pt>
    <dgm:pt modelId="{96F0F705-459B-487F-9971-5B6CF6606261}" type="pres">
      <dgm:prSet presAssocID="{9E2621F5-1561-4557-8EAC-85E93D304209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80305E02-2506-4385-A2D7-8DD58D2E3E1F}" type="presOf" srcId="{70BFBAFA-2C57-4747-A968-25D321B69BE5}" destId="{E950A6D0-66B8-45C7-B358-90751951DAEB}" srcOrd="0" destOrd="0" presId="urn:microsoft.com/office/officeart/2005/8/layout/cycle3"/>
    <dgm:cxn modelId="{5BA90504-1D89-492D-BC5D-3BBFAF68104C}" srcId="{70BFBAFA-2C57-4747-A968-25D321B69BE5}" destId="{0AC4BDE5-7BBF-46D7-909F-6777A1F62348}" srcOrd="2" destOrd="0" parTransId="{7DBE6696-CA6C-4A1F-A5D3-FFFE715EE0FF}" sibTransId="{5EF8B835-547C-4403-A00F-0BEC9A2A4C25}"/>
    <dgm:cxn modelId="{7C655705-27F2-4A2F-8874-4511630EE357}" type="presOf" srcId="{FE4F3D7D-5FF1-459C-ADFF-5BD9A33393B2}" destId="{A9236DC9-ED43-482B-9691-76A50B48EE9B}" srcOrd="0" destOrd="0" presId="urn:microsoft.com/office/officeart/2005/8/layout/cycle3"/>
    <dgm:cxn modelId="{2E06F228-CF46-4741-9B4E-0C616A0C4710}" srcId="{70BFBAFA-2C57-4747-A968-25D321B69BE5}" destId="{A40A4CF5-8A6A-41DD-B815-00074F2D35E0}" srcOrd="1" destOrd="0" parTransId="{9D7787B5-754A-414B-BE02-128330C11B7D}" sibTransId="{52B4298B-76C4-4B49-A1F0-4347CBF06BE4}"/>
    <dgm:cxn modelId="{9B844D29-CA4F-408E-9618-C1CCA3810647}" type="presOf" srcId="{A40A4CF5-8A6A-41DD-B815-00074F2D35E0}" destId="{E950A6D0-66B8-45C7-B358-90751951DAEB}" srcOrd="0" destOrd="2" presId="urn:microsoft.com/office/officeart/2005/8/layout/cycle3"/>
    <dgm:cxn modelId="{2B2F065B-2328-4E1E-BD29-B016F719FF36}" type="presOf" srcId="{571FC97F-9426-45DF-B6B1-B68E416FDD9B}" destId="{1F6B74E5-4EE8-49AC-B9BE-67A517A2B671}" srcOrd="0" destOrd="0" presId="urn:microsoft.com/office/officeart/2005/8/layout/cycle3"/>
    <dgm:cxn modelId="{DCD7C75F-07F7-445B-A364-F0B138154F9F}" srcId="{70BFBAFA-2C57-4747-A968-25D321B69BE5}" destId="{6925B10A-61A5-4A8D-ABAC-6FA8EB75A785}" srcOrd="0" destOrd="0" parTransId="{E306CB1C-253D-4706-8240-ED2F1168C675}" sibTransId="{C65431C5-AF48-4AFD-8F87-8A56D3B9D8F4}"/>
    <dgm:cxn modelId="{173E3E66-C913-42F3-9D66-76253E055DAA}" srcId="{FE4F3D7D-5FF1-459C-ADFF-5BD9A33393B2}" destId="{C343CCFD-92FD-4BBA-B033-50FF37E06A54}" srcOrd="0" destOrd="0" parTransId="{9DD96207-EF15-4A0B-8B3A-EB8F83C25A03}" sibTransId="{A0640FB0-4C67-48B4-8826-1741807A4AFA}"/>
    <dgm:cxn modelId="{16C4CD6F-A4DF-4251-B302-4131DBFCBECA}" srcId="{FE4F3D7D-5FF1-459C-ADFF-5BD9A33393B2}" destId="{70BFBAFA-2C57-4747-A968-25D321B69BE5}" srcOrd="1" destOrd="0" parTransId="{920D445D-B226-4D82-B5B0-9B0EB4F66CEE}" sibTransId="{F24D76DD-A200-49A8-A4C7-399BEBFCFB9D}"/>
    <dgm:cxn modelId="{EC7A9452-5B49-456A-82D8-8D501DC801DA}" type="presOf" srcId="{0AC4BDE5-7BBF-46D7-909F-6777A1F62348}" destId="{E950A6D0-66B8-45C7-B358-90751951DAEB}" srcOrd="0" destOrd="3" presId="urn:microsoft.com/office/officeart/2005/8/layout/cycle3"/>
    <dgm:cxn modelId="{662E5B55-8AD2-4617-BA2B-CFF92F43B169}" type="presOf" srcId="{6925B10A-61A5-4A8D-ABAC-6FA8EB75A785}" destId="{E950A6D0-66B8-45C7-B358-90751951DAEB}" srcOrd="0" destOrd="1" presId="urn:microsoft.com/office/officeart/2005/8/layout/cycle3"/>
    <dgm:cxn modelId="{6AB5038B-575A-4152-918A-D3B437C565AC}" type="presOf" srcId="{C343CCFD-92FD-4BBA-B033-50FF37E06A54}" destId="{4DBF88F4-8D00-4FD4-BC2E-09F15BB469D2}" srcOrd="0" destOrd="0" presId="urn:microsoft.com/office/officeart/2005/8/layout/cycle3"/>
    <dgm:cxn modelId="{FECD35A5-5A89-47F8-A30F-FB8AD6FA7543}" srcId="{FE4F3D7D-5FF1-459C-ADFF-5BD9A33393B2}" destId="{9E2621F5-1561-4557-8EAC-85E93D304209}" srcOrd="3" destOrd="0" parTransId="{AE16144F-598E-432F-94F0-8C6C060857F3}" sibTransId="{15B69084-7299-4053-AD6F-51EA3214487E}"/>
    <dgm:cxn modelId="{55BA5BB3-9A5F-4B9A-935A-EEDEE7197083}" type="presOf" srcId="{A0640FB0-4C67-48B4-8826-1741807A4AFA}" destId="{109D5B8D-EC58-43E8-A8D7-3070425C43F0}" srcOrd="0" destOrd="0" presId="urn:microsoft.com/office/officeart/2005/8/layout/cycle3"/>
    <dgm:cxn modelId="{4E236DE1-5A52-469D-9A21-2C93FC3CEAD6}" srcId="{9E2621F5-1561-4557-8EAC-85E93D304209}" destId="{3CCE666F-CC07-48A9-AF37-1E5E39231BF6}" srcOrd="0" destOrd="0" parTransId="{43753585-3073-42F3-A870-6C6928D9867B}" sibTransId="{C82F7BAE-4734-4DBE-9238-B78CF9063285}"/>
    <dgm:cxn modelId="{BF3291E6-40DF-4E81-B10C-C6BC1AD2DBED}" srcId="{FE4F3D7D-5FF1-459C-ADFF-5BD9A33393B2}" destId="{571FC97F-9426-45DF-B6B1-B68E416FDD9B}" srcOrd="2" destOrd="0" parTransId="{B1C8DB16-1C70-4540-8425-87874E2511D6}" sibTransId="{F5F672E4-6274-4047-89B3-FBE932DD3DEA}"/>
    <dgm:cxn modelId="{8FCD5CEC-54E7-47C0-9A3A-3BA12125D1BA}" type="presOf" srcId="{9E2621F5-1561-4557-8EAC-85E93D304209}" destId="{96F0F705-459B-487F-9971-5B6CF6606261}" srcOrd="0" destOrd="0" presId="urn:microsoft.com/office/officeart/2005/8/layout/cycle3"/>
    <dgm:cxn modelId="{6B148CEE-E5D5-4207-BD63-6850F19A49EE}" type="presOf" srcId="{3CCE666F-CC07-48A9-AF37-1E5E39231BF6}" destId="{96F0F705-459B-487F-9971-5B6CF6606261}" srcOrd="0" destOrd="1" presId="urn:microsoft.com/office/officeart/2005/8/layout/cycle3"/>
    <dgm:cxn modelId="{86D3AC09-7888-483E-B441-F95CAABF0830}" type="presParOf" srcId="{A9236DC9-ED43-482B-9691-76A50B48EE9B}" destId="{1BC8613C-46FC-4B54-A6B7-F760ABAF02EE}" srcOrd="0" destOrd="0" presId="urn:microsoft.com/office/officeart/2005/8/layout/cycle3"/>
    <dgm:cxn modelId="{075603FA-C411-4A0F-8137-A1C412B72BCE}" type="presParOf" srcId="{1BC8613C-46FC-4B54-A6B7-F760ABAF02EE}" destId="{4DBF88F4-8D00-4FD4-BC2E-09F15BB469D2}" srcOrd="0" destOrd="0" presId="urn:microsoft.com/office/officeart/2005/8/layout/cycle3"/>
    <dgm:cxn modelId="{DDACA7E6-ED71-4FC4-AA37-C5231C17634B}" type="presParOf" srcId="{1BC8613C-46FC-4B54-A6B7-F760ABAF02EE}" destId="{109D5B8D-EC58-43E8-A8D7-3070425C43F0}" srcOrd="1" destOrd="0" presId="urn:microsoft.com/office/officeart/2005/8/layout/cycle3"/>
    <dgm:cxn modelId="{451AED70-912E-4034-AC16-ECCB8164C1F7}" type="presParOf" srcId="{1BC8613C-46FC-4B54-A6B7-F760ABAF02EE}" destId="{E950A6D0-66B8-45C7-B358-90751951DAEB}" srcOrd="2" destOrd="0" presId="urn:microsoft.com/office/officeart/2005/8/layout/cycle3"/>
    <dgm:cxn modelId="{B6EB6C77-26BC-4CA7-8933-E0A3B72D1630}" type="presParOf" srcId="{1BC8613C-46FC-4B54-A6B7-F760ABAF02EE}" destId="{1F6B74E5-4EE8-49AC-B9BE-67A517A2B671}" srcOrd="3" destOrd="0" presId="urn:microsoft.com/office/officeart/2005/8/layout/cycle3"/>
    <dgm:cxn modelId="{3305EF5E-D473-42D7-A9C0-FE56A0DC0274}" type="presParOf" srcId="{1BC8613C-46FC-4B54-A6B7-F760ABAF02EE}" destId="{96F0F705-459B-487F-9971-5B6CF6606261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9D5B8D-EC58-43E8-A8D7-3070425C43F0}">
      <dsp:nvSpPr>
        <dsp:cNvPr id="0" name=""/>
        <dsp:cNvSpPr/>
      </dsp:nvSpPr>
      <dsp:spPr>
        <a:xfrm>
          <a:off x="2337354" y="-99498"/>
          <a:ext cx="4000661" cy="4000661"/>
        </a:xfrm>
        <a:prstGeom prst="circularArrow">
          <a:avLst>
            <a:gd name="adj1" fmla="val 4668"/>
            <a:gd name="adj2" fmla="val 272909"/>
            <a:gd name="adj3" fmla="val 12874493"/>
            <a:gd name="adj4" fmla="val 18001518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BF88F4-8D00-4FD4-BC2E-09F15BB469D2}">
      <dsp:nvSpPr>
        <dsp:cNvPr id="0" name=""/>
        <dsp:cNvSpPr/>
      </dsp:nvSpPr>
      <dsp:spPr>
        <a:xfrm>
          <a:off x="3020282" y="950"/>
          <a:ext cx="2634804" cy="13174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Identify Interoperability issues</a:t>
          </a:r>
        </a:p>
      </dsp:txBody>
      <dsp:txXfrm>
        <a:off x="3084592" y="65260"/>
        <a:ext cx="2506184" cy="1188782"/>
      </dsp:txXfrm>
    </dsp:sp>
    <dsp:sp modelId="{E950A6D0-66B8-45C7-B358-90751951DAEB}">
      <dsp:nvSpPr>
        <dsp:cNvPr id="0" name=""/>
        <dsp:cNvSpPr/>
      </dsp:nvSpPr>
      <dsp:spPr>
        <a:xfrm>
          <a:off x="4456785" y="1437453"/>
          <a:ext cx="2634804" cy="13174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Develop Integration Profiles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Actors and Transactions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Workflow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Gather relevant standards</a:t>
          </a:r>
        </a:p>
      </dsp:txBody>
      <dsp:txXfrm>
        <a:off x="4521095" y="1501763"/>
        <a:ext cx="2506184" cy="1188782"/>
      </dsp:txXfrm>
    </dsp:sp>
    <dsp:sp modelId="{1F6B74E5-4EE8-49AC-B9BE-67A517A2B671}">
      <dsp:nvSpPr>
        <dsp:cNvPr id="0" name=""/>
        <dsp:cNvSpPr/>
      </dsp:nvSpPr>
      <dsp:spPr>
        <a:xfrm>
          <a:off x="3020282" y="2873957"/>
          <a:ext cx="2634804" cy="13174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Connectathon Testing</a:t>
          </a:r>
        </a:p>
      </dsp:txBody>
      <dsp:txXfrm>
        <a:off x="3084592" y="2938267"/>
        <a:ext cx="2506184" cy="1188782"/>
      </dsp:txXfrm>
    </dsp:sp>
    <dsp:sp modelId="{96F0F705-459B-487F-9971-5B6CF6606261}">
      <dsp:nvSpPr>
        <dsp:cNvPr id="0" name=""/>
        <dsp:cNvSpPr/>
      </dsp:nvSpPr>
      <dsp:spPr>
        <a:xfrm>
          <a:off x="1583779" y="1437453"/>
          <a:ext cx="2634804" cy="13174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Publish Integration Statements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Vendors list tested profiles</a:t>
          </a:r>
          <a:endParaRPr lang="en-US" sz="1200" kern="1200" dirty="0"/>
        </a:p>
      </dsp:txBody>
      <dsp:txXfrm>
        <a:off x="1648089" y="1501763"/>
        <a:ext cx="2506184" cy="11887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7053" cy="468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16" tIns="46008" rIns="92016" bIns="46008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94614" y="0"/>
            <a:ext cx="3057053" cy="468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16" tIns="46008" rIns="92016" bIns="46008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86972"/>
            <a:ext cx="3057053" cy="468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16" tIns="46008" rIns="92016" bIns="46008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94614" y="8886972"/>
            <a:ext cx="3057053" cy="468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16" tIns="46008" rIns="92016" bIns="4600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DD76B43-0892-4A30-AA33-C93E8D0D8C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452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7053" cy="468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9" tIns="45925" rIns="91849" bIns="45925" numCol="1" anchor="t" anchorCtr="0" compatLnSpc="1">
            <a:prstTxWarp prst="textNoShape">
              <a:avLst/>
            </a:prstTxWarp>
          </a:bodyPr>
          <a:lstStyle>
            <a:lvl1pPr defTabSz="918564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96210" y="0"/>
            <a:ext cx="3055456" cy="468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9" tIns="45925" rIns="91849" bIns="45925" numCol="1" anchor="t" anchorCtr="0" compatLnSpc="1">
            <a:prstTxWarp prst="textNoShape">
              <a:avLst/>
            </a:prstTxWarp>
          </a:bodyPr>
          <a:lstStyle>
            <a:lvl1pPr algn="r" defTabSz="918564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01675"/>
            <a:ext cx="4538662" cy="35083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5965" y="4445084"/>
            <a:ext cx="5641333" cy="4210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9" tIns="45925" rIns="91849" bIns="459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86972"/>
            <a:ext cx="3057053" cy="468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9" tIns="45925" rIns="91849" bIns="45925" numCol="1" anchor="b" anchorCtr="0" compatLnSpc="1">
            <a:prstTxWarp prst="textNoShape">
              <a:avLst/>
            </a:prstTxWarp>
          </a:bodyPr>
          <a:lstStyle>
            <a:lvl1pPr defTabSz="918564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96210" y="8886972"/>
            <a:ext cx="3055456" cy="468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9" tIns="45925" rIns="91849" bIns="45925" numCol="1" anchor="b" anchorCtr="0" compatLnSpc="1">
            <a:prstTxWarp prst="textNoShape">
              <a:avLst/>
            </a:prstTxWarp>
          </a:bodyPr>
          <a:lstStyle>
            <a:lvl1pPr algn="r" defTabSz="918564">
              <a:defRPr sz="1200"/>
            </a:lvl1pPr>
          </a:lstStyle>
          <a:p>
            <a:pPr>
              <a:defRPr/>
            </a:pPr>
            <a:fld id="{6382D7ED-FE3C-4D0E-A496-3B0056AAD3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7901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AC1A4D-C1B6-458D-9658-2E5D86FB6CBA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01675"/>
            <a:ext cx="4538663" cy="3508375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9:15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F50BE-48AE-4332-BF46-C112AB8C5E9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2563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704850"/>
            <a:ext cx="6257925" cy="35194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011" indent="-174011">
              <a:buFontTx/>
              <a:buChar char="-"/>
            </a:pPr>
            <a:r>
              <a:rPr lang="en-US" baseline="0" dirty="0"/>
              <a:t>Each domain follows its own development schedule, some are aligned (ITI, PCC, QRPH)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CE6F5-E3F3-4DC9-9B96-DCB00A6F3C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473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2275" y="704850"/>
            <a:ext cx="6257925" cy="3519488"/>
          </a:xfrm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1418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22FC2C-9047-4768-B395-2532CE5050E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1032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10041"/>
            <a:fld id="{1D27111E-FC2B-4A84-BB26-67BA3BE2E651}" type="slidenum">
              <a:rPr lang="en-US" smtClean="0"/>
              <a:pPr defTabSz="910041"/>
              <a:t>64</a:t>
            </a:fld>
            <a:endParaRPr lang="en-US" dirty="0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01675"/>
            <a:ext cx="4538663" cy="3508375"/>
          </a:xfrm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215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10041"/>
            <a:fld id="{1D27111E-FC2B-4A84-BB26-67BA3BE2E651}" type="slidenum">
              <a:rPr lang="en-US" smtClean="0"/>
              <a:pPr defTabSz="910041"/>
              <a:t>68</a:t>
            </a:fld>
            <a:endParaRPr lang="en-US" dirty="0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01675"/>
            <a:ext cx="4538663" cy="3508375"/>
          </a:xfrm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063" y="2414588"/>
            <a:ext cx="8550275" cy="16652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125" y="4403725"/>
            <a:ext cx="7042150" cy="19875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UNCLASSIFIED/FOR OFFICIAL USE ONLY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D860F6-DE1C-4697-BCBA-A25A15CD8A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UNCLASSIFIED/FOR OFFICIAL USE ONLY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9C2A83-EF00-401F-BC21-C4B046CA19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59663" y="258763"/>
            <a:ext cx="2430462" cy="63912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8275" y="258763"/>
            <a:ext cx="7138988" cy="6391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UNCLASSIFIED/FOR OFFICIAL USE ONLY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50C496-3AA9-45BC-97EB-A98B2975A2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68275" y="258763"/>
            <a:ext cx="9721850" cy="6391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UNCLASSIFIED/FOR OFFICIAL USE ONLY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13BE25-90D9-457A-8297-313575C5D3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275" y="258763"/>
            <a:ext cx="75438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68275" y="1900238"/>
            <a:ext cx="9721850" cy="4749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UNCLASSIFIED/FOR OFFICIAL USE ONLY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90CFB7-20DF-4E4A-9DB0-168E9F0DA5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0058400" cy="38862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114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7300" y="1272011"/>
            <a:ext cx="7543800" cy="2359777"/>
          </a:xfrm>
        </p:spPr>
        <p:txBody>
          <a:bodyPr anchor="b"/>
          <a:lstStyle>
            <a:lvl1pPr algn="ctr">
              <a:defRPr sz="49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1980"/>
            </a:lvl1pPr>
            <a:lvl2pPr marL="377190" indent="0" algn="ctr">
              <a:buNone/>
              <a:defRPr sz="1650"/>
            </a:lvl2pPr>
            <a:lvl3pPr marL="754380" indent="0" algn="ctr">
              <a:buNone/>
              <a:defRPr sz="1485"/>
            </a:lvl3pPr>
            <a:lvl4pPr marL="1131570" indent="0" algn="ctr">
              <a:buNone/>
              <a:defRPr sz="1320"/>
            </a:lvl4pPr>
            <a:lvl5pPr marL="1508760" indent="0" algn="ctr">
              <a:buNone/>
              <a:defRPr sz="1320"/>
            </a:lvl5pPr>
            <a:lvl6pPr marL="1885950" indent="0" algn="ctr">
              <a:buNone/>
              <a:defRPr sz="1320"/>
            </a:lvl6pPr>
            <a:lvl7pPr marL="2263140" indent="0" algn="ctr">
              <a:buNone/>
              <a:defRPr sz="1320"/>
            </a:lvl7pPr>
            <a:lvl8pPr marL="2640330" indent="0" algn="ctr">
              <a:buNone/>
              <a:defRPr sz="1320"/>
            </a:lvl8pPr>
            <a:lvl9pPr marL="3017520" indent="0" algn="ctr">
              <a:buNone/>
              <a:defRPr sz="13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63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6" y="5274966"/>
            <a:ext cx="8675370" cy="1072206"/>
          </a:xfrm>
        </p:spPr>
        <p:txBody>
          <a:bodyPr anchor="b"/>
          <a:lstStyle>
            <a:lvl1pPr>
              <a:defRPr sz="4950" b="1" cap="all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6" y="5097577"/>
            <a:ext cx="8675370" cy="345442"/>
          </a:xfrm>
        </p:spPr>
        <p:txBody>
          <a:bodyPr/>
          <a:lstStyle>
            <a:lvl1pPr marL="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1pPr>
            <a:lvl2pPr marL="377190" indent="0">
              <a:buNone/>
              <a:defRPr sz="1650">
                <a:solidFill>
                  <a:schemeClr val="tx1">
                    <a:tint val="75000"/>
                  </a:schemeClr>
                </a:solidFill>
              </a:defRPr>
            </a:lvl2pPr>
            <a:lvl3pPr marL="754380" indent="0">
              <a:buNone/>
              <a:defRPr sz="1485">
                <a:solidFill>
                  <a:schemeClr val="tx1">
                    <a:tint val="75000"/>
                  </a:schemeClr>
                </a:solidFill>
              </a:defRPr>
            </a:lvl3pPr>
            <a:lvl4pPr marL="113157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4pPr>
            <a:lvl5pPr marL="150876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5pPr>
            <a:lvl6pPr marL="188595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6pPr>
            <a:lvl7pPr marL="226314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7pPr>
            <a:lvl8pPr marL="264033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8pPr>
            <a:lvl9pPr marL="301752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1515" y="7203864"/>
            <a:ext cx="2263140" cy="413808"/>
          </a:xfrm>
          <a:prstGeom prst="rect">
            <a:avLst/>
          </a:prstGeom>
        </p:spPr>
        <p:txBody>
          <a:bodyPr/>
          <a:lstStyle/>
          <a:p>
            <a:fld id="{574EB734-E7BB-4115-8B4B-CCB2F4852579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03745" y="7203864"/>
            <a:ext cx="2263140" cy="413808"/>
          </a:xfrm>
          <a:prstGeom prst="rect">
            <a:avLst/>
          </a:prstGeom>
        </p:spPr>
        <p:txBody>
          <a:bodyPr/>
          <a:lstStyle/>
          <a:p>
            <a:fld id="{D6ABDD7F-D987-40AB-BFD0-4E038974D54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-5238" y="6361853"/>
            <a:ext cx="10058400" cy="14105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114"/>
          </a:p>
        </p:txBody>
      </p:sp>
    </p:spTree>
    <p:extLst>
      <p:ext uri="{BB962C8B-B14F-4D97-AF65-F5344CB8AC3E}">
        <p14:creationId xmlns:p14="http://schemas.microsoft.com/office/powerpoint/2010/main" val="7450056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7479136"/>
            <a:ext cx="10058400" cy="29409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114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33015" y="7488473"/>
            <a:ext cx="9033870" cy="293264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825">
                <a:solidFill>
                  <a:schemeClr val="bg1"/>
                </a:solidFill>
              </a:defRPr>
            </a:lvl1pPr>
            <a:lvl2pPr marL="377190" indent="0">
              <a:buNone/>
              <a:defRPr sz="825">
                <a:solidFill>
                  <a:schemeClr val="bg1"/>
                </a:solidFill>
              </a:defRPr>
            </a:lvl2pPr>
            <a:lvl3pPr marL="754380" indent="0">
              <a:buNone/>
              <a:defRPr sz="825">
                <a:solidFill>
                  <a:schemeClr val="bg1"/>
                </a:solidFill>
              </a:defRPr>
            </a:lvl3pPr>
            <a:lvl4pPr marL="1131570" indent="0">
              <a:buNone/>
              <a:defRPr sz="825">
                <a:solidFill>
                  <a:schemeClr val="bg1"/>
                </a:solidFill>
              </a:defRPr>
            </a:lvl4pPr>
            <a:lvl5pPr marL="1508760" indent="0">
              <a:buNone/>
              <a:defRPr sz="825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19762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515" y="1241716"/>
            <a:ext cx="4209440" cy="575884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7478309"/>
            <a:ext cx="10058400" cy="29409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114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333015" y="7488473"/>
            <a:ext cx="9033870" cy="293264"/>
          </a:xfrm>
        </p:spPr>
        <p:txBody>
          <a:bodyPr>
            <a:noAutofit/>
          </a:bodyPr>
          <a:lstStyle>
            <a:lvl1pPr marL="0" indent="0">
              <a:buNone/>
              <a:defRPr sz="825">
                <a:solidFill>
                  <a:schemeClr val="bg1"/>
                </a:solidFill>
              </a:defRPr>
            </a:lvl1pPr>
            <a:lvl2pPr marL="377190" indent="0">
              <a:buNone/>
              <a:defRPr sz="825">
                <a:solidFill>
                  <a:schemeClr val="bg1"/>
                </a:solidFill>
              </a:defRPr>
            </a:lvl2pPr>
            <a:lvl3pPr marL="754380" indent="0">
              <a:buNone/>
              <a:defRPr sz="825">
                <a:solidFill>
                  <a:schemeClr val="bg1"/>
                </a:solidFill>
              </a:defRPr>
            </a:lvl3pPr>
            <a:lvl4pPr marL="1131570" indent="0">
              <a:buNone/>
              <a:defRPr sz="825">
                <a:solidFill>
                  <a:schemeClr val="bg1"/>
                </a:solidFill>
              </a:defRPr>
            </a:lvl4pPr>
            <a:lvl5pPr marL="1508760" indent="0">
              <a:buNone/>
              <a:defRPr sz="825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2781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FH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 userDrawn="1"/>
        </p:nvSpPr>
        <p:spPr>
          <a:xfrm>
            <a:off x="8109585" y="6170084"/>
            <a:ext cx="1841631" cy="116960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32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FHIR® Resources: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515" y="1241716"/>
            <a:ext cx="4209440" cy="575884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7478309"/>
            <a:ext cx="10058400" cy="29409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114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333015" y="7488473"/>
            <a:ext cx="9033870" cy="293264"/>
          </a:xfrm>
        </p:spPr>
        <p:txBody>
          <a:bodyPr>
            <a:noAutofit/>
          </a:bodyPr>
          <a:lstStyle>
            <a:lvl1pPr marL="0" indent="0">
              <a:buNone/>
              <a:defRPr sz="825">
                <a:solidFill>
                  <a:schemeClr val="bg1"/>
                </a:solidFill>
              </a:defRPr>
            </a:lvl1pPr>
            <a:lvl2pPr marL="377190" indent="0">
              <a:buNone/>
              <a:defRPr sz="825">
                <a:solidFill>
                  <a:schemeClr val="bg1"/>
                </a:solidFill>
              </a:defRPr>
            </a:lvl2pPr>
            <a:lvl3pPr marL="754380" indent="0">
              <a:buNone/>
              <a:defRPr sz="825">
                <a:solidFill>
                  <a:schemeClr val="bg1"/>
                </a:solidFill>
              </a:defRPr>
            </a:lvl3pPr>
            <a:lvl4pPr marL="1131570" indent="0">
              <a:buNone/>
              <a:defRPr sz="825">
                <a:solidFill>
                  <a:schemeClr val="bg1"/>
                </a:solidFill>
              </a:defRPr>
            </a:lvl4pPr>
            <a:lvl5pPr marL="1508760" indent="0">
              <a:buNone/>
              <a:defRPr sz="825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8469" y="5964978"/>
            <a:ext cx="180158" cy="349951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235316" y="6530199"/>
            <a:ext cx="1643658" cy="778017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9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3867544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FHIR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 userDrawn="1"/>
        </p:nvSpPr>
        <p:spPr>
          <a:xfrm>
            <a:off x="8109585" y="6170084"/>
            <a:ext cx="1841631" cy="116960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32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FHIR® Resources: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515" y="1241716"/>
            <a:ext cx="8675370" cy="575884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7478309"/>
            <a:ext cx="10058400" cy="29409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114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333015" y="7488473"/>
            <a:ext cx="9033870" cy="293264"/>
          </a:xfrm>
        </p:spPr>
        <p:txBody>
          <a:bodyPr>
            <a:noAutofit/>
          </a:bodyPr>
          <a:lstStyle>
            <a:lvl1pPr marL="0" indent="0">
              <a:buNone/>
              <a:defRPr sz="825">
                <a:solidFill>
                  <a:schemeClr val="bg1"/>
                </a:solidFill>
              </a:defRPr>
            </a:lvl1pPr>
            <a:lvl2pPr marL="377190" indent="0">
              <a:buNone/>
              <a:defRPr sz="825">
                <a:solidFill>
                  <a:schemeClr val="bg1"/>
                </a:solidFill>
              </a:defRPr>
            </a:lvl2pPr>
            <a:lvl3pPr marL="754380" indent="0">
              <a:buNone/>
              <a:defRPr sz="825">
                <a:solidFill>
                  <a:schemeClr val="bg1"/>
                </a:solidFill>
              </a:defRPr>
            </a:lvl3pPr>
            <a:lvl4pPr marL="1131570" indent="0">
              <a:buNone/>
              <a:defRPr sz="825">
                <a:solidFill>
                  <a:schemeClr val="bg1"/>
                </a:solidFill>
              </a:defRPr>
            </a:lvl4pPr>
            <a:lvl5pPr marL="1508760" indent="0">
              <a:buNone/>
              <a:defRPr sz="825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8469" y="5964978"/>
            <a:ext cx="180158" cy="349951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235316" y="6530199"/>
            <a:ext cx="1643658" cy="778017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9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90091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UNCLASSIFIED/FOR OFFICIAL USE ONLY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6892F5-F7A2-420A-8BF3-D2A2054912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DICOMwe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 userDrawn="1"/>
        </p:nvSpPr>
        <p:spPr>
          <a:xfrm>
            <a:off x="8109585" y="6170084"/>
            <a:ext cx="1841631" cy="116960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55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DICOMweb™ Resources: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515" y="1241716"/>
            <a:ext cx="4209440" cy="575884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7478309"/>
            <a:ext cx="10058400" cy="29409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114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333015" y="7488473"/>
            <a:ext cx="9033870" cy="293264"/>
          </a:xfrm>
        </p:spPr>
        <p:txBody>
          <a:bodyPr>
            <a:noAutofit/>
          </a:bodyPr>
          <a:lstStyle>
            <a:lvl1pPr marL="0" indent="0">
              <a:buNone/>
              <a:defRPr sz="825">
                <a:solidFill>
                  <a:schemeClr val="bg1"/>
                </a:solidFill>
              </a:defRPr>
            </a:lvl1pPr>
            <a:lvl2pPr marL="377190" indent="0">
              <a:buNone/>
              <a:defRPr sz="825">
                <a:solidFill>
                  <a:schemeClr val="bg1"/>
                </a:solidFill>
              </a:defRPr>
            </a:lvl2pPr>
            <a:lvl3pPr marL="754380" indent="0">
              <a:buNone/>
              <a:defRPr sz="825">
                <a:solidFill>
                  <a:schemeClr val="bg1"/>
                </a:solidFill>
              </a:defRPr>
            </a:lvl3pPr>
            <a:lvl4pPr marL="1131570" indent="0">
              <a:buNone/>
              <a:defRPr sz="825">
                <a:solidFill>
                  <a:schemeClr val="bg1"/>
                </a:solidFill>
              </a:defRPr>
            </a:lvl4pPr>
            <a:lvl5pPr marL="1508760" indent="0">
              <a:buNone/>
              <a:defRPr sz="825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235316" y="6530199"/>
            <a:ext cx="1643658" cy="778017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9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10" name="Picture 2" descr="Image result for x ray icon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82690" y="6012041"/>
            <a:ext cx="233072" cy="32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6983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478309"/>
            <a:ext cx="10058400" cy="29409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114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33015" y="7488473"/>
            <a:ext cx="9033870" cy="293264"/>
          </a:xfrm>
        </p:spPr>
        <p:txBody>
          <a:bodyPr>
            <a:noAutofit/>
          </a:bodyPr>
          <a:lstStyle>
            <a:lvl1pPr marL="0" indent="0">
              <a:buNone/>
              <a:defRPr sz="825">
                <a:solidFill>
                  <a:schemeClr val="bg1"/>
                </a:solidFill>
              </a:defRPr>
            </a:lvl1pPr>
            <a:lvl2pPr marL="377190" indent="0">
              <a:buNone/>
              <a:defRPr sz="825">
                <a:solidFill>
                  <a:schemeClr val="bg1"/>
                </a:solidFill>
              </a:defRPr>
            </a:lvl2pPr>
            <a:lvl3pPr marL="754380" indent="0">
              <a:buNone/>
              <a:defRPr sz="825">
                <a:solidFill>
                  <a:schemeClr val="bg1"/>
                </a:solidFill>
              </a:defRPr>
            </a:lvl3pPr>
            <a:lvl4pPr marL="1131570" indent="0">
              <a:buNone/>
              <a:defRPr sz="825">
                <a:solidFill>
                  <a:schemeClr val="bg1"/>
                </a:solidFill>
              </a:defRPr>
            </a:lvl4pPr>
            <a:lvl5pPr marL="1508760" indent="0">
              <a:buNone/>
              <a:defRPr sz="825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0942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All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69820"/>
            <a:ext cx="10058400" cy="71025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14"/>
          </a:p>
        </p:txBody>
      </p:sp>
      <p:sp>
        <p:nvSpPr>
          <p:cNvPr id="4" name="Rectangle 3"/>
          <p:cNvSpPr/>
          <p:nvPr userDrawn="1"/>
        </p:nvSpPr>
        <p:spPr>
          <a:xfrm>
            <a:off x="0" y="7355646"/>
            <a:ext cx="10058400" cy="213486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14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515" y="1182920"/>
            <a:ext cx="8675370" cy="1004963"/>
          </a:xfrm>
          <a:prstGeom prst="rect">
            <a:avLst/>
          </a:prstGeom>
        </p:spPr>
        <p:txBody>
          <a:bodyPr/>
          <a:lstStyle>
            <a:lvl1pPr algn="l">
              <a:defRPr sz="2228">
                <a:solidFill>
                  <a:srgbClr val="0091B9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6476" y="198449"/>
            <a:ext cx="2231611" cy="303529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691514" y="2263353"/>
            <a:ext cx="8675370" cy="494048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33348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69820"/>
            <a:ext cx="10058400" cy="71025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14"/>
          </a:p>
        </p:txBody>
      </p:sp>
      <p:sp>
        <p:nvSpPr>
          <p:cNvPr id="4" name="Rectangle 3"/>
          <p:cNvSpPr/>
          <p:nvPr userDrawn="1"/>
        </p:nvSpPr>
        <p:spPr>
          <a:xfrm>
            <a:off x="0" y="7355646"/>
            <a:ext cx="10058400" cy="213486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14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515" y="1182920"/>
            <a:ext cx="8675370" cy="1004963"/>
          </a:xfrm>
          <a:prstGeom prst="rect">
            <a:avLst/>
          </a:prstGeom>
        </p:spPr>
        <p:txBody>
          <a:bodyPr/>
          <a:lstStyle>
            <a:lvl1pPr algn="l">
              <a:defRPr sz="2228">
                <a:solidFill>
                  <a:srgbClr val="0091B9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6476" y="198449"/>
            <a:ext cx="2231611" cy="30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602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68275" y="258763"/>
            <a:ext cx="9721850" cy="6391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UNCLASSIFIED/FOR OFFICIAL USE ONLY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13BE25-90D9-457A-8297-313575C5D3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69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401" y="1635607"/>
            <a:ext cx="8017933" cy="91157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17AA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7400" y="2547186"/>
            <a:ext cx="8017934" cy="3942901"/>
          </a:xfrm>
          <a:prstGeom prst="rect">
            <a:avLst/>
          </a:prstGeom>
        </p:spPr>
        <p:txBody>
          <a:bodyPr/>
          <a:lstStyle>
            <a:lvl1pPr marL="211226" indent="-211226">
              <a:lnSpc>
                <a:spcPct val="8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80000"/>
              </a:lnSpc>
              <a:defRPr>
                <a:solidFill>
                  <a:schemeClr val="tx1"/>
                </a:solidFill>
              </a:defRPr>
            </a:lvl2pPr>
            <a:lvl3pPr>
              <a:lnSpc>
                <a:spcPct val="80000"/>
              </a:lnSpc>
              <a:defRPr>
                <a:solidFill>
                  <a:schemeClr val="tx1"/>
                </a:solidFill>
              </a:defRPr>
            </a:lvl3pPr>
            <a:lvl4pPr>
              <a:lnSpc>
                <a:spcPct val="8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8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90449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130" y="1255411"/>
            <a:ext cx="8751147" cy="1295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17AA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8130" y="2550812"/>
            <a:ext cx="4142794" cy="4501187"/>
          </a:xfrm>
          <a:prstGeom prst="rect">
            <a:avLst/>
          </a:prstGeom>
        </p:spPr>
        <p:txBody>
          <a:bodyPr>
            <a:normAutofit/>
          </a:bodyPr>
          <a:lstStyle>
            <a:lvl1pPr marL="211226" indent="-211226">
              <a:lnSpc>
                <a:spcPct val="90000"/>
              </a:lnSpc>
              <a:defRPr sz="1760">
                <a:solidFill>
                  <a:schemeClr val="tx1"/>
                </a:solidFill>
              </a:defRPr>
            </a:lvl1pPr>
            <a:lvl2pPr>
              <a:lnSpc>
                <a:spcPct val="80000"/>
              </a:lnSpc>
              <a:defRPr sz="1760">
                <a:solidFill>
                  <a:schemeClr val="tx1"/>
                </a:solidFill>
              </a:defRPr>
            </a:lvl2pPr>
            <a:lvl3pPr>
              <a:lnSpc>
                <a:spcPct val="80000"/>
              </a:lnSpc>
              <a:defRPr sz="1760">
                <a:solidFill>
                  <a:schemeClr val="tx1"/>
                </a:solidFill>
              </a:defRPr>
            </a:lvl3pPr>
            <a:lvl4pPr>
              <a:lnSpc>
                <a:spcPct val="80000"/>
              </a:lnSpc>
              <a:defRPr sz="1760">
                <a:solidFill>
                  <a:schemeClr val="tx1"/>
                </a:solidFill>
              </a:defRPr>
            </a:lvl4pPr>
            <a:lvl5pPr>
              <a:lnSpc>
                <a:spcPct val="80000"/>
              </a:lnSpc>
              <a:defRPr sz="1760">
                <a:solidFill>
                  <a:schemeClr val="tx1"/>
                </a:solidFill>
              </a:defRPr>
            </a:lvl5pPr>
            <a:lvl6pPr>
              <a:defRPr sz="1760"/>
            </a:lvl6pPr>
            <a:lvl7pPr>
              <a:defRPr sz="1760"/>
            </a:lvl7pPr>
            <a:lvl8pPr>
              <a:defRPr sz="1760"/>
            </a:lvl8pPr>
            <a:lvl9pPr>
              <a:defRPr sz="176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83326" y="2550812"/>
            <a:ext cx="4445953" cy="4501187"/>
          </a:xfrm>
          <a:prstGeom prst="rect">
            <a:avLst/>
          </a:prstGeom>
        </p:spPr>
        <p:txBody>
          <a:bodyPr>
            <a:normAutofit/>
          </a:bodyPr>
          <a:lstStyle>
            <a:lvl1pPr marL="211226" indent="-211226">
              <a:lnSpc>
                <a:spcPct val="80000"/>
              </a:lnSpc>
              <a:defRPr sz="1760">
                <a:solidFill>
                  <a:schemeClr val="tx1"/>
                </a:solidFill>
              </a:defRPr>
            </a:lvl1pPr>
            <a:lvl2pPr>
              <a:lnSpc>
                <a:spcPct val="80000"/>
              </a:lnSpc>
              <a:defRPr sz="1760">
                <a:solidFill>
                  <a:schemeClr val="tx1"/>
                </a:solidFill>
              </a:defRPr>
            </a:lvl2pPr>
            <a:lvl3pPr>
              <a:lnSpc>
                <a:spcPct val="80000"/>
              </a:lnSpc>
              <a:defRPr sz="1760">
                <a:solidFill>
                  <a:schemeClr val="tx1"/>
                </a:solidFill>
              </a:defRPr>
            </a:lvl3pPr>
            <a:lvl4pPr>
              <a:lnSpc>
                <a:spcPct val="80000"/>
              </a:lnSpc>
              <a:defRPr sz="1760">
                <a:solidFill>
                  <a:schemeClr val="tx1"/>
                </a:solidFill>
              </a:defRPr>
            </a:lvl4pPr>
            <a:lvl5pPr>
              <a:lnSpc>
                <a:spcPct val="80000"/>
              </a:lnSpc>
              <a:defRPr sz="1760">
                <a:solidFill>
                  <a:schemeClr val="tx1"/>
                </a:solidFill>
              </a:defRPr>
            </a:lvl5pPr>
            <a:lvl6pPr>
              <a:defRPr sz="1760"/>
            </a:lvl6pPr>
            <a:lvl7pPr>
              <a:defRPr sz="1760"/>
            </a:lvl7pPr>
            <a:lvl8pPr>
              <a:defRPr sz="1760"/>
            </a:lvl8pPr>
            <a:lvl9pPr>
              <a:defRPr sz="176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98918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 Logo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208520" y="7203864"/>
            <a:ext cx="2346960" cy="413809"/>
          </a:xfrm>
          <a:prstGeom prst="rect">
            <a:avLst/>
          </a:prstGeom>
        </p:spPr>
        <p:txBody>
          <a:bodyPr/>
          <a:lstStyle/>
          <a:p>
            <a:fld id="{FAEE2A64-31A5-4E6F-A42D-E9B3A933A2E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31316" y="1468122"/>
            <a:ext cx="9475624" cy="809625"/>
          </a:xfrm>
        </p:spPr>
        <p:txBody>
          <a:bodyPr/>
          <a:lstStyle>
            <a:lvl1pPr marL="0" indent="0" algn="l">
              <a:buNone/>
              <a:defRPr b="1" i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31316" y="2418080"/>
            <a:ext cx="9475624" cy="5008880"/>
          </a:xfrm>
        </p:spPr>
        <p:txBody>
          <a:bodyPr/>
          <a:lstStyle>
            <a:lvl1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0484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994275"/>
            <a:ext cx="8548687" cy="1544638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94063"/>
            <a:ext cx="8548687" cy="170021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UNCLASSIFIED/FOR OFFICIAL USE ONLY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7DE82F-4696-4FF6-8778-E37DABD114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8275" y="1900238"/>
            <a:ext cx="4784725" cy="474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0" y="1900238"/>
            <a:ext cx="4784725" cy="474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UNCLASSIFIED/FOR OFFICIAL USE ONLY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49248D-5A39-4A77-9EE0-7D79E39838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11150"/>
            <a:ext cx="9051925" cy="1295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1739900"/>
            <a:ext cx="4443412" cy="72548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38" y="2465388"/>
            <a:ext cx="4443412" cy="447833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0163" y="1739900"/>
            <a:ext cx="4445000" cy="72548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0163" y="2465388"/>
            <a:ext cx="4445000" cy="447833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UNCLASSIFIED/FOR OFFICIAL USE ONLY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4A5A80-6153-447E-9519-A7A5750957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UNCLASSIFIED/FOR OFFICIAL USE ONLY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D8D543-11D4-4534-8434-B77AFDE1EC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UNCLASSIFIED/FOR OFFICIAL USE ONLY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2A7E19-1FF1-4347-89A2-6943D6569B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9563"/>
            <a:ext cx="3308350" cy="13176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238" y="309563"/>
            <a:ext cx="5622925" cy="66341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38" y="1627188"/>
            <a:ext cx="3308350" cy="531653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UNCLASSIFIED/FOR OFFICIAL USE ONLY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26EC25-F845-4F41-BC9F-2CF213F4D6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675" y="5440363"/>
            <a:ext cx="6035675" cy="6429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675" y="693738"/>
            <a:ext cx="6035675" cy="4664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675" y="6083300"/>
            <a:ext cx="6035675" cy="9112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UNCLASSIFIED/FOR OFFICIAL USE ONLY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ED18E5-258F-43E9-96F3-31355A9A37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8" descr="bl"/>
          <p:cNvPicPr>
            <a:picLocks noChangeAspect="1" noChangeArrowheads="1"/>
          </p:cNvPicPr>
          <p:nvPr userDrawn="1"/>
        </p:nvPicPr>
        <p:blipFill>
          <a:blip r:embed="rId15" cstate="print">
            <a:lum bright="74000" contrast="-70000"/>
            <a:grayscl/>
          </a:blip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8275" y="258763"/>
            <a:ext cx="75438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882" tIns="50941" rIns="101882" bIns="5094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8275" y="1900238"/>
            <a:ext cx="9721850" cy="474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68275" y="7081838"/>
            <a:ext cx="2346325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>
            <a:lvl1pPr>
              <a:defRPr sz="16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682875" y="7078663"/>
            <a:ext cx="4610100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>
            <a:lvl1pPr algn="ctr">
              <a:defRPr sz="1600"/>
            </a:lvl1pPr>
          </a:lstStyle>
          <a:p>
            <a:pPr>
              <a:defRPr/>
            </a:pPr>
            <a:r>
              <a:rPr lang="en-US"/>
              <a:t>UNCLASSIFIED/FOR OFFICIAL USE ONLY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43800" y="7081838"/>
            <a:ext cx="2346325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>
            <a:lvl1pPr algn="r">
              <a:defRPr sz="1600"/>
            </a:lvl1pPr>
          </a:lstStyle>
          <a:p>
            <a:pPr>
              <a:defRPr/>
            </a:pPr>
            <a:fld id="{022E0B2B-33D2-4E1A-813E-FACD8D95CB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7176" name="Picture 9" descr="bylightlogo-small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8466138" y="346075"/>
            <a:ext cx="1341437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defTabSz="1019175" rtl="0" eaLnBrk="0" fontAlgn="base" hangingPunct="0">
        <a:spcBef>
          <a:spcPct val="0"/>
        </a:spcBef>
        <a:spcAft>
          <a:spcPct val="0"/>
        </a:spcAft>
        <a:defRPr sz="4900">
          <a:solidFill>
            <a:schemeClr val="tx2"/>
          </a:solidFill>
          <a:latin typeface="+mj-lt"/>
          <a:ea typeface="+mj-ea"/>
          <a:cs typeface="+mj-cs"/>
        </a:defRPr>
      </a:lvl1pPr>
      <a:lvl2pPr algn="ctr" defTabSz="1019175" rtl="0" eaLnBrk="0" fontAlgn="base" hangingPunct="0">
        <a:spcBef>
          <a:spcPct val="0"/>
        </a:spcBef>
        <a:spcAft>
          <a:spcPct val="0"/>
        </a:spcAft>
        <a:defRPr sz="4900">
          <a:solidFill>
            <a:schemeClr val="tx2"/>
          </a:solidFill>
          <a:latin typeface="Arial" charset="0"/>
          <a:cs typeface="Arial" charset="0"/>
        </a:defRPr>
      </a:lvl2pPr>
      <a:lvl3pPr algn="ctr" defTabSz="1019175" rtl="0" eaLnBrk="0" fontAlgn="base" hangingPunct="0">
        <a:spcBef>
          <a:spcPct val="0"/>
        </a:spcBef>
        <a:spcAft>
          <a:spcPct val="0"/>
        </a:spcAft>
        <a:defRPr sz="4900">
          <a:solidFill>
            <a:schemeClr val="tx2"/>
          </a:solidFill>
          <a:latin typeface="Arial" charset="0"/>
          <a:cs typeface="Arial" charset="0"/>
        </a:defRPr>
      </a:lvl3pPr>
      <a:lvl4pPr algn="ctr" defTabSz="1019175" rtl="0" eaLnBrk="0" fontAlgn="base" hangingPunct="0">
        <a:spcBef>
          <a:spcPct val="0"/>
        </a:spcBef>
        <a:spcAft>
          <a:spcPct val="0"/>
        </a:spcAft>
        <a:defRPr sz="4900">
          <a:solidFill>
            <a:schemeClr val="tx2"/>
          </a:solidFill>
          <a:latin typeface="Arial" charset="0"/>
          <a:cs typeface="Arial" charset="0"/>
        </a:defRPr>
      </a:lvl4pPr>
      <a:lvl5pPr algn="ctr" defTabSz="1019175" rtl="0" eaLnBrk="0" fontAlgn="base" hangingPunct="0">
        <a:spcBef>
          <a:spcPct val="0"/>
        </a:spcBef>
        <a:spcAft>
          <a:spcPct val="0"/>
        </a:spcAft>
        <a:defRPr sz="4900">
          <a:solidFill>
            <a:schemeClr val="tx2"/>
          </a:solidFill>
          <a:latin typeface="Arial" charset="0"/>
          <a:cs typeface="Arial" charset="0"/>
        </a:defRPr>
      </a:lvl5pPr>
      <a:lvl6pPr marL="457200" algn="ctr" defTabSz="1019175" rtl="0" fontAlgn="base">
        <a:spcBef>
          <a:spcPct val="0"/>
        </a:spcBef>
        <a:spcAft>
          <a:spcPct val="0"/>
        </a:spcAft>
        <a:defRPr sz="4900">
          <a:solidFill>
            <a:schemeClr val="tx2"/>
          </a:solidFill>
          <a:latin typeface="Arial" charset="0"/>
          <a:cs typeface="Arial" charset="0"/>
        </a:defRPr>
      </a:lvl6pPr>
      <a:lvl7pPr marL="914400" algn="ctr" defTabSz="1019175" rtl="0" fontAlgn="base">
        <a:spcBef>
          <a:spcPct val="0"/>
        </a:spcBef>
        <a:spcAft>
          <a:spcPct val="0"/>
        </a:spcAft>
        <a:defRPr sz="4900">
          <a:solidFill>
            <a:schemeClr val="tx2"/>
          </a:solidFill>
          <a:latin typeface="Arial" charset="0"/>
          <a:cs typeface="Arial" charset="0"/>
        </a:defRPr>
      </a:lvl7pPr>
      <a:lvl8pPr marL="1371600" algn="ctr" defTabSz="1019175" rtl="0" fontAlgn="base">
        <a:spcBef>
          <a:spcPct val="0"/>
        </a:spcBef>
        <a:spcAft>
          <a:spcPct val="0"/>
        </a:spcAft>
        <a:defRPr sz="4900">
          <a:solidFill>
            <a:schemeClr val="tx2"/>
          </a:solidFill>
          <a:latin typeface="Arial" charset="0"/>
          <a:cs typeface="Arial" charset="0"/>
        </a:defRPr>
      </a:lvl8pPr>
      <a:lvl9pPr marL="1828800" algn="ctr" defTabSz="1019175" rtl="0" fontAlgn="base">
        <a:spcBef>
          <a:spcPct val="0"/>
        </a:spcBef>
        <a:spcAft>
          <a:spcPct val="0"/>
        </a:spcAft>
        <a:defRPr sz="49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82588" indent="-382588" algn="l" defTabSz="1019175" rtl="0" eaLnBrk="0" fontAlgn="base" hangingPunct="0">
        <a:spcBef>
          <a:spcPct val="20000"/>
        </a:spcBef>
        <a:spcAft>
          <a:spcPct val="0"/>
        </a:spcAft>
        <a:buChar char="•"/>
        <a:defRPr sz="3600">
          <a:solidFill>
            <a:schemeClr val="tx1"/>
          </a:solidFill>
          <a:latin typeface="+mn-lt"/>
          <a:ea typeface="+mn-ea"/>
          <a:cs typeface="+mn-cs"/>
        </a:defRPr>
      </a:lvl1pPr>
      <a:lvl2pPr marL="827088" indent="-317500" algn="l" defTabSz="1019175" rtl="0" eaLnBrk="0" fontAlgn="base" hangingPunct="0">
        <a:spcBef>
          <a:spcPct val="20000"/>
        </a:spcBef>
        <a:spcAft>
          <a:spcPct val="0"/>
        </a:spcAft>
        <a:buChar char="–"/>
        <a:defRPr sz="3100">
          <a:solidFill>
            <a:schemeClr val="tx1"/>
          </a:solidFill>
          <a:latin typeface="+mn-lt"/>
          <a:cs typeface="+mn-cs"/>
        </a:defRPr>
      </a:lvl2pPr>
      <a:lvl3pPr marL="1273175" indent="-254000" algn="l" defTabSz="1019175" rtl="0" eaLnBrk="0" fontAlgn="base" hangingPunct="0">
        <a:spcBef>
          <a:spcPct val="20000"/>
        </a:spcBef>
        <a:spcAft>
          <a:spcPct val="0"/>
        </a:spcAft>
        <a:buChar char="•"/>
        <a:defRPr sz="2700">
          <a:solidFill>
            <a:schemeClr val="tx1"/>
          </a:solidFill>
          <a:latin typeface="+mn-lt"/>
          <a:cs typeface="+mn-cs"/>
        </a:defRPr>
      </a:lvl3pPr>
      <a:lvl4pPr marL="1782763" indent="-254000" algn="l" defTabSz="1019175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  <a:cs typeface="+mn-cs"/>
        </a:defRPr>
      </a:lvl4pPr>
      <a:lvl5pPr marL="2292350" indent="-254000" algn="l" defTabSz="1019175" rtl="0" eaLnBrk="0" fontAlgn="base" hangingPunct="0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  <a:cs typeface="+mn-cs"/>
        </a:defRPr>
      </a:lvl5pPr>
      <a:lvl6pPr marL="2749550" indent="-254000" algn="l" defTabSz="1019175" rtl="0" fontAlgn="base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  <a:cs typeface="+mn-cs"/>
        </a:defRPr>
      </a:lvl6pPr>
      <a:lvl7pPr marL="3206750" indent="-254000" algn="l" defTabSz="1019175" rtl="0" fontAlgn="base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  <a:cs typeface="+mn-cs"/>
        </a:defRPr>
      </a:lvl7pPr>
      <a:lvl8pPr marL="3663950" indent="-254000" algn="l" defTabSz="1019175" rtl="0" fontAlgn="base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  <a:cs typeface="+mn-cs"/>
        </a:defRPr>
      </a:lvl8pPr>
      <a:lvl9pPr marL="4121150" indent="-254000" algn="l" defTabSz="1019175" rtl="0" fontAlgn="base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3015" y="214739"/>
            <a:ext cx="9033870" cy="6161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1241716"/>
            <a:ext cx="8675370" cy="5758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1"/>
            <a:ext cx="10058400" cy="9522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114"/>
          </a:p>
        </p:txBody>
      </p:sp>
    </p:spTree>
    <p:extLst>
      <p:ext uri="{BB962C8B-B14F-4D97-AF65-F5344CB8AC3E}">
        <p14:creationId xmlns:p14="http://schemas.microsoft.com/office/powerpoint/2010/main" val="3026563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</p:sldLayoutIdLst>
  <p:txStyles>
    <p:titleStyle>
      <a:lvl1pPr algn="l" defTabSz="754380" rtl="0" eaLnBrk="1" latinLnBrk="0" hangingPunct="1">
        <a:lnSpc>
          <a:spcPct val="90000"/>
        </a:lnSpc>
        <a:spcBef>
          <a:spcPct val="0"/>
        </a:spcBef>
        <a:buNone/>
        <a:defRPr sz="363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88595" indent="-188595" algn="l" defTabSz="754380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31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6578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4297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2016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69735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7454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45173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82892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20611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1pPr>
      <a:lvl2pPr marL="37719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2pPr>
      <a:lvl3pPr marL="75438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3pPr>
      <a:lvl4pPr marL="113157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50876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26314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64033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01752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he.net/FAQ/" TargetMode="Externa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he.net/FAQ/" TargetMode="Externa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he.net/uploadedImages/Content/About_IHE/IHE_process_flowchart.jpg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ihe.net/Technical_Frameworks/" TargetMode="Externa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he.net/FAQ/#What_is_the_IHE_Technical_Framework?" TargetMode="Externa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https://www.ihe.net/connectathon.aspx" TargetMode="Externa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ihe.net/FAQ/" TargetMode="Externa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l7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jpeg"/><Relationship Id="rId4" Type="http://schemas.openxmlformats.org/officeDocument/2006/relationships/hyperlink" Target="https://www.fhirdevdays.com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he.net/IHE_Domains/" TargetMode="Externa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he.net/Member_Organizations/" TargetMode="Externa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iki.ihe.net/index.php/Mobile_access_to_Health_Documents_(MHD)" TargetMode="Externa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iki.ihe.net/index.php/Cross-Enterprise_Document_Sharing" TargetMode="Externa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iki.ihe.net/index.php/Audit_Trail_and_Node_Authentication" TargetMode="Externa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iki.ihe.net/index.php/Mobile_Alert_Communication_Management(mACM)" TargetMode="Externa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iki.ihe.net/index.php/Mobile_Care_Services_Discovery_(mCSD)" TargetMode="Externa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hyperlink" Target="https://wiki.ihe.net/index.php/Mobile_Cross-Enterprise_Document_Data_Element_Extraction" TargetMode="Externa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iki.ihe.net/index.php/Non-patient_File_Sharing_(NPFSm)" TargetMode="Externa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iki.ihe.net/index.php/Patient_Demographics_Query_for_Mobile_(PDQm)" TargetMode="Externa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iki.ihe.net/index.php/Patient_Identifier_Cross-Reference_for_Mobile_(PIXm)" TargetMode="Externa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wiki.ihe.net/index.php/Internet_User_Authorization" TargetMode="Externa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iki.ihe.net/index.php/Standardized_Operational_Log_of_Events_(SOLE)" TargetMode="Externa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G009SVN05FN3" TargetMode="External"/><Relationship Id="rId2" Type="http://schemas.microsoft.com/office/2017/06/relationships/model3d" Target="../media/model3d1.glb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1.pn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wiki.ihe.net/index.php/Clinical_Mapping" TargetMode="Externa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www.ihe.net/uploadedFiles/Documents/PCC/IHE_PCC_Suppl_GAO.pdf" TargetMode="External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hyperlink" Target="https://wiki.ihe.net/index.php/Dynamic_Care_Team_Management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5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wiki.ihe.net/index.php/Point-of-Care_Medical_Device_Tracking" TargetMode="Externa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wiki.ihe.net/index.php/Query_for_Existing_Data_for_Mobile" TargetMode="Externa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wiki.ihe.net/index.php/Reconciliation_of_Clinical_Content_and_Care_Providers" TargetMode="Externa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en.wikipedia.org/wiki/Remote_patient_monitoring" TargetMode="Externa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wiki.ihe.net/index.php/Routine_Interfacility_Patient_Transport" TargetMode="External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wiki.ihe.net/index.php/Mobile_Medication_Administration" TargetMode="External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://www.ihe.net/uploadedFiles/Documents/Pharmacy/IHE_Pharm_Suppl_UBP_Rev1.0_PC_2017-10-19.pdf" TargetMode="External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wiki.ihe.net/index.php/Mobile_Retrieve_Form_for_Data_Capture" TargetMode="External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wiki.ihe.net/index.php/Vital_Records_Death_Reporting" TargetMode="External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healthcaresecprivacy.blogspot.com/" TargetMode="External"/><Relationship Id="rId2" Type="http://schemas.openxmlformats.org/officeDocument/2006/relationships/hyperlink" Target="ftp://ftp.ihe.net/TF_Implementation_Material/fhir/" TargetMode="External"/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www.ihe.net/Radiology/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s://pixnio.com/free-images/2017/06/08/2017-06-08-13-26-19-900x600.jpg" TargetMode="External"/><Relationship Id="rId3" Type="http://schemas.openxmlformats.org/officeDocument/2006/relationships/hyperlink" Target="https://upload.wikimedia.org/wikipedia/commons/thumb/e/e9/Linkedin_icon.svg/768px-Linkedin_icon.svg.png" TargetMode="External"/><Relationship Id="rId7" Type="http://schemas.openxmlformats.org/officeDocument/2006/relationships/hyperlink" Target="https://upload.wikimedia.org/wikipedia/commons/5/5a/Beta-sodium-metavanadate-xtal-1984-V-coordination-CM-3D-balls.png" TargetMode="External"/><Relationship Id="rId2" Type="http://schemas.openxmlformats.org/officeDocument/2006/relationships/hyperlink" Target="https://cdn.pixabay.com/photo/2014/04/03/11/53/twitter-312464_960_720.png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upload.wikimedia.org/wikipedia/commons/1/1b/Radiology_ND_0125_ACJ.jpg" TargetMode="External"/><Relationship Id="rId5" Type="http://schemas.openxmlformats.org/officeDocument/2006/relationships/hyperlink" Target="https://cdn.pixabay.com/photo/2013/07/13/13/46/computer-161501_960_720.png" TargetMode="External"/><Relationship Id="rId4" Type="http://schemas.openxmlformats.org/officeDocument/2006/relationships/hyperlink" Target="https://upload.wikimedia.org/wikipedia/commons/thumb/8/8f/X-rays_chest_neg_icon.svg/1024px-X-rays_chest_neg_icon.svg.png" TargetMode="External"/><Relationship Id="rId9" Type="http://schemas.openxmlformats.org/officeDocument/2006/relationships/hyperlink" Target="https://upload.wikimedia.org/wikipedia/commons/thumb/5/52/Noun_project_620.svg/1000px-Noun_project_620.svg.png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player.com/694835/2/images/15/Example+IHE+Integration+Statement+IHE+Integration+Statement.jpg" TargetMode="External"/><Relationship Id="rId2" Type="http://schemas.openxmlformats.org/officeDocument/2006/relationships/hyperlink" Target="https://www.ihe.net/images/logo.png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linkedin.com/feed/update/urn:li:activity:6338007643260485632/" TargetMode="External"/><Relationship Id="rId5" Type="http://schemas.openxmlformats.org/officeDocument/2006/relationships/hyperlink" Target="http://dicom.nema.org/dicomhome/IMAGES/Logo2011-2.jpg" TargetMode="External"/><Relationship Id="rId4" Type="http://schemas.openxmlformats.org/officeDocument/2006/relationships/hyperlink" Target="https://www.hl7.org/fhir/assets/images/fhir-logo-www.png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defTabSz="1019175"/>
            <a:fld id="{ED2F1FAC-8AD7-4906-AF78-B763513BE040}" type="slidenum">
              <a:rPr lang="en-US" smtClean="0"/>
              <a:pPr defTabSz="1019175"/>
              <a:t>1</a:t>
            </a:fld>
            <a:endParaRPr lang="en-US" dirty="0"/>
          </a:p>
        </p:txBody>
      </p:sp>
      <p:pic>
        <p:nvPicPr>
          <p:cNvPr id="819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8" r="29635"/>
          <a:stretch/>
        </p:blipFill>
        <p:spPr bwMode="auto">
          <a:xfrm>
            <a:off x="2727506" y="4270488"/>
            <a:ext cx="7444333" cy="36063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197" name="Rectangle 3"/>
          <p:cNvSpPr>
            <a:spLocks noChangeArrowheads="1"/>
          </p:cNvSpPr>
          <p:nvPr/>
        </p:nvSpPr>
        <p:spPr bwMode="auto">
          <a:xfrm>
            <a:off x="185738" y="2257425"/>
            <a:ext cx="9642475" cy="1995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882" tIns="50941" rIns="101882" bIns="50941">
            <a:spAutoFit/>
          </a:bodyPr>
          <a:lstStyle/>
          <a:p>
            <a:pPr algn="ctr" defTabSz="1019175"/>
            <a:br>
              <a:rPr lang="en-US" sz="4900" dirty="0"/>
            </a:br>
            <a:br>
              <a:rPr lang="en-US" sz="3700" dirty="0"/>
            </a:br>
            <a:endParaRPr lang="en-US" sz="37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CE828B-FD85-4AF3-AFAF-E5960B892383}"/>
              </a:ext>
            </a:extLst>
          </p:cNvPr>
          <p:cNvSpPr/>
          <p:nvPr/>
        </p:nvSpPr>
        <p:spPr bwMode="auto">
          <a:xfrm>
            <a:off x="-22226" y="1676399"/>
            <a:ext cx="10101407" cy="144780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softEdge rad="31750"/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191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96350-D388-4543-A49D-945B14B84544}"/>
              </a:ext>
            </a:extLst>
          </p:cNvPr>
          <p:cNvSpPr txBox="1"/>
          <p:nvPr/>
        </p:nvSpPr>
        <p:spPr>
          <a:xfrm>
            <a:off x="2678875" y="66606"/>
            <a:ext cx="472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2060"/>
                </a:solidFill>
              </a:rPr>
              <a:t>By Light Professional IT Services LLC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B78CC3-38E2-4319-BBC0-268D7A6BDEC5}"/>
              </a:ext>
            </a:extLst>
          </p:cNvPr>
          <p:cNvSpPr txBox="1"/>
          <p:nvPr/>
        </p:nvSpPr>
        <p:spPr>
          <a:xfrm>
            <a:off x="360703" y="1613004"/>
            <a:ext cx="8686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IHE on FHIR</a:t>
            </a:r>
          </a:p>
          <a:p>
            <a:pPr algn="ctr"/>
            <a:r>
              <a:rPr lang="en-US" sz="2800" dirty="0"/>
              <a:t>John Moehrke </a:t>
            </a:r>
          </a:p>
          <a:p>
            <a:pPr algn="ctr"/>
            <a:r>
              <a:rPr lang="en-US" dirty="0"/>
              <a:t>&lt;John.Moehrke@byLight.com&gt;</a:t>
            </a:r>
          </a:p>
          <a:p>
            <a:pPr algn="ctr"/>
            <a:r>
              <a:rPr lang="en-US" dirty="0"/>
              <a:t>Co-Chair: IHE ITI Planning Committee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B573BC-6EDE-42DA-A7DA-C368ED3D375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548" y="487368"/>
            <a:ext cx="476250" cy="325755"/>
          </a:xfrm>
          <a:prstGeom prst="rect">
            <a:avLst/>
          </a:prstGeom>
          <a:noFill/>
        </p:spPr>
      </p:pic>
      <p:pic>
        <p:nvPicPr>
          <p:cNvPr id="9" name="Picture 8" descr="Image result for ISO 27001:2013 Certification logo transparent">
            <a:extLst>
              <a:ext uri="{FF2B5EF4-FFF2-40B4-BE49-F238E27FC236}">
                <a16:creationId xmlns:a16="http://schemas.microsoft.com/office/drawing/2014/main" id="{D39D1785-1A20-48CE-8BDB-38D3F5DD1AE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598" y="434666"/>
            <a:ext cx="365760" cy="365760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9A25E4-210F-40FE-997B-A1CC6C5C049B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548" y="802326"/>
            <a:ext cx="400050" cy="349250"/>
          </a:xfrm>
          <a:prstGeom prst="rect">
            <a:avLst/>
          </a:prstGeom>
          <a:noFill/>
        </p:spPr>
      </p:pic>
      <p:pic>
        <p:nvPicPr>
          <p:cNvPr id="11" name="Picture 10" descr="Image result for ISO 20000 Certification logo transparent">
            <a:extLst>
              <a:ext uri="{FF2B5EF4-FFF2-40B4-BE49-F238E27FC236}">
                <a16:creationId xmlns:a16="http://schemas.microsoft.com/office/drawing/2014/main" id="{8CD97382-2081-4FC7-AA9C-D1651E6C6C30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598" y="797246"/>
            <a:ext cx="365760" cy="354330"/>
          </a:xfrm>
          <a:prstGeom prst="rect">
            <a:avLst/>
          </a:prstGeom>
          <a:noFill/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7FB513B-D211-46AC-BE7C-37568D86A8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83031"/>
              </p:ext>
            </p:extLst>
          </p:nvPr>
        </p:nvGraphicFramePr>
        <p:xfrm>
          <a:off x="4267200" y="446873"/>
          <a:ext cx="1518431" cy="182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18431">
                  <a:extLst>
                    <a:ext uri="{9D8B030D-6E8A-4147-A177-3AD203B41FA5}">
                      <a16:colId xmlns:a16="http://schemas.microsoft.com/office/drawing/2014/main" val="36004036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71800" algn="ctr"/>
                          <a:tab pos="5943600" algn="r"/>
                        </a:tabLst>
                      </a:pPr>
                      <a:r>
                        <a:rPr lang="en-US" sz="1200" i="1" kern="1200" dirty="0">
                          <a:solidFill>
                            <a:srgbClr val="002060"/>
                          </a:solidFill>
                          <a:latin typeface="Arial" charset="0"/>
                          <a:ea typeface="+mn-ea"/>
                          <a:cs typeface="Arial" charset="0"/>
                        </a:rPr>
                        <a:t>www.bylight.com</a:t>
                      </a:r>
                    </a:p>
                  </a:txBody>
                  <a:tcPr marL="114300" marR="11430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2055293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B7F75-9B5B-49D0-9110-46EFE3DB137C}"/>
              </a:ext>
            </a:extLst>
          </p:cNvPr>
          <p:cNvGrpSpPr>
            <a:grpSpLocks noChangeAspect="1"/>
          </p:cNvGrpSpPr>
          <p:nvPr/>
        </p:nvGrpSpPr>
        <p:grpSpPr>
          <a:xfrm>
            <a:off x="60033" y="3644092"/>
            <a:ext cx="2797467" cy="878804"/>
            <a:chOff x="2314575" y="1733550"/>
            <a:chExt cx="7610475" cy="239077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B7C2CF6-A29D-4107-84CF-E861A1DEF556}"/>
                </a:ext>
              </a:extLst>
            </p:cNvPr>
            <p:cNvSpPr/>
            <p:nvPr/>
          </p:nvSpPr>
          <p:spPr>
            <a:xfrm>
              <a:off x="2314575" y="1733550"/>
              <a:ext cx="7610475" cy="2390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15" name="Picture 6" descr="Afbeeldingsresultaat voor ihe logo">
              <a:extLst>
                <a:ext uri="{FF2B5EF4-FFF2-40B4-BE49-F238E27FC236}">
                  <a16:creationId xmlns:a16="http://schemas.microsoft.com/office/drawing/2014/main" id="{77EEC4F6-E313-4E49-BD39-028324DAF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4600" y="1948913"/>
              <a:ext cx="7162800" cy="1946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Picture 14" descr="https://www.hl7.org/fhir/assets/images/fhir-logo-www.png">
            <a:extLst>
              <a:ext uri="{FF2B5EF4-FFF2-40B4-BE49-F238E27FC236}">
                <a16:creationId xmlns:a16="http://schemas.microsoft.com/office/drawing/2014/main" id="{583DE4AC-A5AF-426A-9A70-9203C6DA9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9019" y="4648201"/>
            <a:ext cx="2189502" cy="93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CE15B4-943C-4E45-98F5-B74201F6ED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Connectathon – IHE vs FHIR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7B3C0C-29C2-4F27-BBF1-88909E7BEA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HL7 FHIR </a:t>
            </a:r>
            <a:r>
              <a:rPr lang="en-US" sz="2800" dirty="0" err="1"/>
              <a:t>Connectathons</a:t>
            </a:r>
            <a:r>
              <a:rPr lang="en-US" sz="2800" dirty="0"/>
              <a:t> help implementers assess, test and explore new opportunities for applying the FHIR specification.</a:t>
            </a:r>
          </a:p>
          <a:p>
            <a:pPr lvl="1"/>
            <a:r>
              <a:rPr lang="en-US" sz="2400" dirty="0"/>
              <a:t>Testing as part of a </a:t>
            </a:r>
            <a:r>
              <a:rPr lang="en-US" sz="2400" dirty="0" err="1"/>
              <a:t>connectathon</a:t>
            </a:r>
            <a:r>
              <a:rPr lang="en-US" sz="2400" dirty="0"/>
              <a:t> is a pre-requisite for progressing  resources and implementation guides up the FHIR Maturity Model </a:t>
            </a:r>
          </a:p>
          <a:p>
            <a:r>
              <a:rPr lang="en-US" sz="2800" dirty="0"/>
              <a:t>IHE </a:t>
            </a:r>
            <a:r>
              <a:rPr lang="en-US" sz="2800" dirty="0" err="1"/>
              <a:t>Connectathons</a:t>
            </a:r>
            <a:r>
              <a:rPr lang="en-US" sz="2800" dirty="0"/>
              <a:t> provide a detailed implementation and testing process to enable standards-based interoperability. </a:t>
            </a:r>
          </a:p>
          <a:p>
            <a:pPr lvl="1"/>
            <a:r>
              <a:rPr lang="en-US" sz="2400" dirty="0"/>
              <a:t>Here systems exchange information in a structured and supervised peer-to-peer testing environment, performing transactions required for the roles that perform in carefully defined interoperability use cases (profiles).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80909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IHE Process </a:t>
            </a:r>
            <a:endParaRPr lang="en-C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IHE Profiles on FHIR®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669471" y="2445544"/>
            <a:ext cx="4708981" cy="1479292"/>
            <a:chOff x="2314575" y="1733550"/>
            <a:chExt cx="7610475" cy="2390775"/>
          </a:xfrm>
        </p:grpSpPr>
        <p:sp>
          <p:nvSpPr>
            <p:cNvPr id="10" name="Rectangle 9"/>
            <p:cNvSpPr/>
            <p:nvPr/>
          </p:nvSpPr>
          <p:spPr>
            <a:xfrm>
              <a:off x="2314575" y="1733550"/>
              <a:ext cx="7610475" cy="2390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77190" fontAlgn="auto">
                <a:spcBef>
                  <a:spcPts val="0"/>
                </a:spcBef>
                <a:spcAft>
                  <a:spcPts val="0"/>
                </a:spcAft>
              </a:pPr>
              <a:endParaRPr lang="en-US" sz="1114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1" name="Picture 6" descr="Afbeeldingsresultaat voor ihe logo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4600" y="1948913"/>
              <a:ext cx="7162800" cy="1946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30261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/>
              <a:t>IHE: Framework for Interoperability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ja-JP"/>
              <a:t>A common framework for harmonizing and implementing multiple standards</a:t>
            </a:r>
          </a:p>
          <a:p>
            <a:pPr lvl="1"/>
            <a:r>
              <a:rPr lang="en-US" altLang="ja-JP"/>
              <a:t>“Meta-Standards” – standards for standards</a:t>
            </a:r>
          </a:p>
          <a:p>
            <a:pPr lvl="1"/>
            <a:r>
              <a:rPr lang="en-US"/>
              <a:t>Profiling existing standards to address specific use cases in healthcare</a:t>
            </a:r>
            <a:endParaRPr lang="en-US" altLang="ja-JP"/>
          </a:p>
          <a:p>
            <a:r>
              <a:rPr lang="en-US" altLang="ja-JP"/>
              <a:t>Promotes unbiased selection and coordinated use of established healthcare and IT standards to address specific clinical needs</a:t>
            </a:r>
          </a:p>
          <a:p>
            <a:r>
              <a:rPr lang="en-US" altLang="ja-JP"/>
              <a:t>Amongst other initiatives, IHE develops profiles that enable seamless health information movement within and between enterprises, regions, nations</a:t>
            </a:r>
          </a:p>
          <a:p>
            <a:r>
              <a:rPr lang="en-US"/>
              <a:t>Profiles in IHE are equivalent to a FHIR Implementation Guide</a:t>
            </a:r>
          </a:p>
          <a:p>
            <a:pPr lvl="1"/>
            <a:r>
              <a:rPr lang="en-US"/>
              <a:t>E.g., they take a specific use-case, define Actors, define Transactions, and define Options</a:t>
            </a:r>
            <a:endParaRPr lang="en-US" altLang="ja-JP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Source: </a:t>
            </a:r>
            <a:r>
              <a:rPr lang="en-US">
                <a:hlinkClick r:id="rId2"/>
              </a:rPr>
              <a:t>https://www.ihe.net/FAQ/</a:t>
            </a:r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725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IHE 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Integration Profiles</a:t>
            </a:r>
          </a:p>
          <a:p>
            <a:pPr lvl="1"/>
            <a:r>
              <a:rPr lang="en-US" dirty="0"/>
              <a:t>Describe workflow use cases, standards and the overall relationships to achieve transparent interoperability </a:t>
            </a:r>
          </a:p>
          <a:p>
            <a:r>
              <a:rPr lang="en-US" dirty="0"/>
              <a:t>Integration Statements</a:t>
            </a:r>
          </a:p>
          <a:p>
            <a:pPr lvl="1"/>
            <a:r>
              <a:rPr lang="en-US" dirty="0"/>
              <a:t>Tell customers the IHE Profiles supported by a specific release of a specific product</a:t>
            </a:r>
          </a:p>
          <a:p>
            <a:r>
              <a:rPr lang="en-US" dirty="0"/>
              <a:t>Technical Frameworks</a:t>
            </a:r>
          </a:p>
          <a:p>
            <a:pPr lvl="1"/>
            <a:r>
              <a:rPr lang="en-US" dirty="0"/>
              <a:t>The documents for each “domain” that specify the Integration Profiles and the associated systems (actors) and transactions</a:t>
            </a:r>
          </a:p>
          <a:p>
            <a:r>
              <a:rPr lang="en-US" dirty="0" err="1"/>
              <a:t>Connectathons</a:t>
            </a:r>
            <a:endParaRPr lang="en-US" dirty="0"/>
          </a:p>
          <a:p>
            <a:pPr lvl="1"/>
            <a:r>
              <a:rPr lang="en-US" dirty="0"/>
              <a:t>Neutral testing events with multiple vendors in one room, consisting of developers and testers (no marketing or sales / no customers), promoting rapid and robust interoperability testing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Source: </a:t>
            </a:r>
            <a:r>
              <a:rPr lang="en-US">
                <a:hlinkClick r:id="rId2"/>
              </a:rPr>
              <a:t>https://www.ihe.net/FAQ/</a:t>
            </a:r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736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IHE Process</a:t>
            </a:r>
            <a:endParaRPr lang="en-US" dirty="0"/>
          </a:p>
        </p:txBody>
      </p:sp>
      <p:pic>
        <p:nvPicPr>
          <p:cNvPr id="12" name="Picture 2" descr="https://1.bp.blogspot.com/-zm1Xh9PFwlg/WaWDZqgyZGI/AAAAAAAAQA8/ycEgyB4RakcqPJXmCMGoqiD7ghJtcDg6wCEwYBhgL/s1600/IHE_process_flowchart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38909" y="1524000"/>
            <a:ext cx="9453107" cy="5105399"/>
          </a:xfrm>
        </p:spPr>
      </p:pic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Source: </a:t>
            </a:r>
            <a:r>
              <a:rPr lang="en-US">
                <a:hlinkClick r:id="rId3"/>
              </a:rPr>
              <a:t>https://www.ihe.net/uploadedImages/Content/About_IHE/IHE_process_flowchart.jpg</a:t>
            </a:r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081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IHE Process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</p:nvPr>
        </p:nvGraphicFramePr>
        <p:xfrm>
          <a:off x="691515" y="1960959"/>
          <a:ext cx="8675370" cy="4192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141327" y="3605892"/>
            <a:ext cx="1671967" cy="854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77190" fontAlgn="auto">
              <a:spcBef>
                <a:spcPts val="0"/>
              </a:spcBef>
              <a:spcAft>
                <a:spcPts val="0"/>
              </a:spcAft>
            </a:pPr>
            <a:r>
              <a:rPr lang="en-US" sz="1238" dirty="0">
                <a:solidFill>
                  <a:prstClr val="black"/>
                </a:solidFill>
                <a:latin typeface="Calibri" panose="020F0502020204030204"/>
                <a:cs typeface="+mn-cs"/>
              </a:rPr>
              <a:t>Profile Proposal</a:t>
            </a:r>
          </a:p>
          <a:p>
            <a:pPr defTabSz="377190" fontAlgn="auto">
              <a:spcBef>
                <a:spcPts val="0"/>
              </a:spcBef>
              <a:spcAft>
                <a:spcPts val="0"/>
              </a:spcAft>
            </a:pPr>
            <a:r>
              <a:rPr lang="en-US" sz="1238" dirty="0">
                <a:solidFill>
                  <a:prstClr val="black"/>
                </a:solidFill>
                <a:latin typeface="Calibri" panose="020F0502020204030204"/>
                <a:cs typeface="+mn-cs"/>
              </a:rPr>
              <a:t>Public Comment</a:t>
            </a:r>
          </a:p>
          <a:p>
            <a:pPr defTabSz="377190" fontAlgn="auto">
              <a:spcBef>
                <a:spcPts val="0"/>
              </a:spcBef>
              <a:spcAft>
                <a:spcPts val="0"/>
              </a:spcAft>
            </a:pPr>
            <a:r>
              <a:rPr lang="en-US" sz="1238" dirty="0">
                <a:solidFill>
                  <a:prstClr val="black"/>
                </a:solidFill>
                <a:latin typeface="Calibri" panose="020F0502020204030204"/>
                <a:cs typeface="+mn-cs"/>
              </a:rPr>
              <a:t>Trial Implementation</a:t>
            </a:r>
          </a:p>
          <a:p>
            <a:pPr defTabSz="377190" fontAlgn="auto">
              <a:spcBef>
                <a:spcPts val="0"/>
              </a:spcBef>
              <a:spcAft>
                <a:spcPts val="0"/>
              </a:spcAft>
            </a:pPr>
            <a:r>
              <a:rPr lang="en-US" sz="1238" dirty="0">
                <a:solidFill>
                  <a:prstClr val="black"/>
                </a:solidFill>
                <a:latin typeface="Calibri" panose="020F0502020204030204"/>
                <a:cs typeface="+mn-cs"/>
              </a:rPr>
              <a:t>Final Text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14233" y="3486183"/>
            <a:ext cx="423514" cy="100642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defTabSz="377190" fontAlgn="auto">
              <a:spcBef>
                <a:spcPts val="0"/>
              </a:spcBef>
              <a:spcAft>
                <a:spcPts val="0"/>
              </a:spcAft>
            </a:pPr>
            <a:r>
              <a:rPr lang="en-US" sz="5940" dirty="0">
                <a:solidFill>
                  <a:prstClr val="black"/>
                </a:solidFill>
                <a:latin typeface="Calibri" panose="020F0502020204030204"/>
                <a:cs typeface="+mn-cs"/>
              </a:rPr>
              <a:t>{</a:t>
            </a:r>
          </a:p>
        </p:txBody>
      </p:sp>
    </p:spTree>
    <p:extLst>
      <p:ext uri="{BB962C8B-B14F-4D97-AF65-F5344CB8AC3E}">
        <p14:creationId xmlns:p14="http://schemas.microsoft.com/office/powerpoint/2010/main" val="3036307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Technical Frameworks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https://www.ihe.net/Technical_Frameworks/</a:t>
            </a:r>
            <a:r>
              <a:rPr lang="en-US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957" y="1913813"/>
            <a:ext cx="3747649" cy="43361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6258" y="2780615"/>
            <a:ext cx="1959940" cy="25455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1398" y="2780615"/>
            <a:ext cx="2051336" cy="25455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21323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Organization of the Technical Framework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https://www.ihe.net/FAQ/#What_is_the_IHE_Technical_Framework?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921138" y="2737817"/>
            <a:ext cx="2366371" cy="38407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77190" fontAlgn="auto">
              <a:spcBef>
                <a:spcPts val="0"/>
              </a:spcBef>
              <a:spcAft>
                <a:spcPts val="0"/>
              </a:spcAft>
            </a:pPr>
            <a:r>
              <a:rPr lang="en-US" sz="1485" dirty="0">
                <a:solidFill>
                  <a:prstClr val="white"/>
                </a:solidFill>
                <a:latin typeface="Calibri" panose="020F0502020204030204"/>
              </a:rPr>
              <a:t>Integration Profile</a:t>
            </a:r>
          </a:p>
        </p:txBody>
      </p:sp>
      <p:sp>
        <p:nvSpPr>
          <p:cNvPr id="8" name="Oval 7"/>
          <p:cNvSpPr/>
          <p:nvPr/>
        </p:nvSpPr>
        <p:spPr>
          <a:xfrm>
            <a:off x="921138" y="3324116"/>
            <a:ext cx="2366371" cy="38407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77190" fontAlgn="auto">
              <a:spcBef>
                <a:spcPts val="0"/>
              </a:spcBef>
              <a:spcAft>
                <a:spcPts val="0"/>
              </a:spcAft>
            </a:pPr>
            <a:r>
              <a:rPr lang="en-US" sz="1485" dirty="0">
                <a:solidFill>
                  <a:prstClr val="white"/>
                </a:solidFill>
                <a:latin typeface="Calibri" panose="020F0502020204030204"/>
              </a:rPr>
              <a:t>Actor</a:t>
            </a:r>
          </a:p>
        </p:txBody>
      </p:sp>
      <p:sp>
        <p:nvSpPr>
          <p:cNvPr id="9" name="Oval 8"/>
          <p:cNvSpPr/>
          <p:nvPr/>
        </p:nvSpPr>
        <p:spPr>
          <a:xfrm>
            <a:off x="921138" y="3910414"/>
            <a:ext cx="2366371" cy="38407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77190" fontAlgn="auto">
              <a:spcBef>
                <a:spcPts val="0"/>
              </a:spcBef>
              <a:spcAft>
                <a:spcPts val="0"/>
              </a:spcAft>
            </a:pPr>
            <a:r>
              <a:rPr lang="en-US" sz="1485" dirty="0">
                <a:solidFill>
                  <a:prstClr val="white"/>
                </a:solidFill>
                <a:latin typeface="Calibri" panose="020F0502020204030204"/>
              </a:rPr>
              <a:t>Transaction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66918" y="2737817"/>
            <a:ext cx="4065711" cy="3840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77190" fontAlgn="auto">
              <a:spcBef>
                <a:spcPts val="0"/>
              </a:spcBef>
              <a:spcAft>
                <a:spcPts val="0"/>
              </a:spcAft>
            </a:pPr>
            <a:r>
              <a:rPr lang="en-US" sz="1485" dirty="0">
                <a:solidFill>
                  <a:prstClr val="white"/>
                </a:solidFill>
                <a:latin typeface="Calibri" panose="020F0502020204030204"/>
              </a:rPr>
              <a:t>Integration Profile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66918" y="3324115"/>
            <a:ext cx="1282446" cy="38407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77190" fontAlgn="auto">
              <a:spcBef>
                <a:spcPts val="0"/>
              </a:spcBef>
              <a:spcAft>
                <a:spcPts val="0"/>
              </a:spcAft>
            </a:pPr>
            <a:r>
              <a:rPr lang="en-US" sz="1485" dirty="0">
                <a:solidFill>
                  <a:prstClr val="white"/>
                </a:solidFill>
                <a:latin typeface="Calibri" panose="020F0502020204030204"/>
              </a:rPr>
              <a:t>Actor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758551" y="3324114"/>
            <a:ext cx="1282446" cy="38407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77190" fontAlgn="auto">
              <a:spcBef>
                <a:spcPts val="0"/>
              </a:spcBef>
              <a:spcAft>
                <a:spcPts val="0"/>
              </a:spcAft>
            </a:pPr>
            <a:r>
              <a:rPr lang="en-US" sz="1485" dirty="0">
                <a:solidFill>
                  <a:prstClr val="white"/>
                </a:solidFill>
                <a:latin typeface="Calibri" panose="020F0502020204030204"/>
              </a:rPr>
              <a:t>Actor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50183" y="3324113"/>
            <a:ext cx="1282446" cy="38407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77190" fontAlgn="auto">
              <a:spcBef>
                <a:spcPts val="0"/>
              </a:spcBef>
              <a:spcAft>
                <a:spcPts val="0"/>
              </a:spcAft>
            </a:pPr>
            <a:r>
              <a:rPr lang="en-US" sz="1485" dirty="0">
                <a:solidFill>
                  <a:prstClr val="white"/>
                </a:solidFill>
                <a:latin typeface="Calibri" panose="020F0502020204030204"/>
              </a:rPr>
              <a:t>Actor</a:t>
            </a:r>
          </a:p>
        </p:txBody>
      </p:sp>
      <p:sp>
        <p:nvSpPr>
          <p:cNvPr id="15" name="Rectangle 14"/>
          <p:cNvSpPr/>
          <p:nvPr/>
        </p:nvSpPr>
        <p:spPr>
          <a:xfrm rot="16200000">
            <a:off x="2876570" y="4400168"/>
            <a:ext cx="1282446" cy="3017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77190" fontAlgn="auto">
              <a:spcBef>
                <a:spcPts val="0"/>
              </a:spcBef>
              <a:spcAft>
                <a:spcPts val="0"/>
              </a:spcAft>
            </a:pPr>
            <a:r>
              <a:rPr lang="en-US" sz="1485" dirty="0">
                <a:solidFill>
                  <a:prstClr val="white"/>
                </a:solidFill>
                <a:latin typeface="Calibri" panose="020F0502020204030204"/>
              </a:rPr>
              <a:t>Transaction</a:t>
            </a:r>
          </a:p>
        </p:txBody>
      </p:sp>
      <p:sp>
        <p:nvSpPr>
          <p:cNvPr id="16" name="Rectangle 15"/>
          <p:cNvSpPr/>
          <p:nvPr/>
        </p:nvSpPr>
        <p:spPr>
          <a:xfrm rot="16200000">
            <a:off x="3225973" y="4400168"/>
            <a:ext cx="1282446" cy="3017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77190" fontAlgn="auto">
              <a:spcBef>
                <a:spcPts val="0"/>
              </a:spcBef>
              <a:spcAft>
                <a:spcPts val="0"/>
              </a:spcAft>
            </a:pPr>
            <a:r>
              <a:rPr lang="en-US" sz="1485" dirty="0">
                <a:solidFill>
                  <a:prstClr val="white"/>
                </a:solidFill>
                <a:latin typeface="Calibri" panose="020F0502020204030204"/>
              </a:rPr>
              <a:t>Transaction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18072" y="4398695"/>
            <a:ext cx="329471" cy="320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77190" fontAlgn="auto">
              <a:spcBef>
                <a:spcPts val="0"/>
              </a:spcBef>
              <a:spcAft>
                <a:spcPts val="0"/>
              </a:spcAft>
            </a:pPr>
            <a:r>
              <a:rPr lang="en-US" sz="1485" dirty="0">
                <a:solidFill>
                  <a:prstClr val="black"/>
                </a:solidFill>
                <a:latin typeface="Calibri" panose="020F0502020204030204"/>
                <a:cs typeface="+mn-cs"/>
              </a:rPr>
              <a:t>…</a:t>
            </a:r>
          </a:p>
        </p:txBody>
      </p:sp>
      <p:sp>
        <p:nvSpPr>
          <p:cNvPr id="18" name="Rectangle 17"/>
          <p:cNvSpPr/>
          <p:nvPr/>
        </p:nvSpPr>
        <p:spPr>
          <a:xfrm rot="16200000">
            <a:off x="3857265" y="4400168"/>
            <a:ext cx="1282446" cy="3017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77190" fontAlgn="auto">
              <a:spcBef>
                <a:spcPts val="0"/>
              </a:spcBef>
              <a:spcAft>
                <a:spcPts val="0"/>
              </a:spcAft>
            </a:pPr>
            <a:r>
              <a:rPr lang="en-US" sz="1485" dirty="0">
                <a:solidFill>
                  <a:prstClr val="white"/>
                </a:solidFill>
                <a:latin typeface="Calibri" panose="020F0502020204030204"/>
              </a:rPr>
              <a:t>Transaction</a:t>
            </a:r>
          </a:p>
        </p:txBody>
      </p:sp>
      <p:sp>
        <p:nvSpPr>
          <p:cNvPr id="19" name="Rectangle 18"/>
          <p:cNvSpPr/>
          <p:nvPr/>
        </p:nvSpPr>
        <p:spPr>
          <a:xfrm rot="16200000">
            <a:off x="4268204" y="4400167"/>
            <a:ext cx="1282446" cy="3017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77190" fontAlgn="auto">
              <a:spcBef>
                <a:spcPts val="0"/>
              </a:spcBef>
              <a:spcAft>
                <a:spcPts val="0"/>
              </a:spcAft>
            </a:pPr>
            <a:r>
              <a:rPr lang="en-US" sz="1485" dirty="0">
                <a:solidFill>
                  <a:prstClr val="white"/>
                </a:solidFill>
                <a:latin typeface="Calibri" panose="020F0502020204030204"/>
              </a:rPr>
              <a:t>Transaction</a:t>
            </a:r>
          </a:p>
        </p:txBody>
      </p:sp>
      <p:sp>
        <p:nvSpPr>
          <p:cNvPr id="20" name="Rectangle 19"/>
          <p:cNvSpPr/>
          <p:nvPr/>
        </p:nvSpPr>
        <p:spPr>
          <a:xfrm rot="16200000">
            <a:off x="4617606" y="4400167"/>
            <a:ext cx="1282446" cy="3017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77190" fontAlgn="auto">
              <a:spcBef>
                <a:spcPts val="0"/>
              </a:spcBef>
              <a:spcAft>
                <a:spcPts val="0"/>
              </a:spcAft>
            </a:pPr>
            <a:r>
              <a:rPr lang="en-US" sz="1485" dirty="0">
                <a:solidFill>
                  <a:prstClr val="white"/>
                </a:solidFill>
                <a:latin typeface="Calibri" panose="020F0502020204030204"/>
              </a:rPr>
              <a:t>Transaction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9705" y="4398694"/>
            <a:ext cx="329471" cy="320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77190" fontAlgn="auto">
              <a:spcBef>
                <a:spcPts val="0"/>
              </a:spcBef>
              <a:spcAft>
                <a:spcPts val="0"/>
              </a:spcAft>
            </a:pPr>
            <a:r>
              <a:rPr lang="en-US" sz="1485" dirty="0">
                <a:solidFill>
                  <a:prstClr val="black"/>
                </a:solidFill>
                <a:latin typeface="Calibri" panose="020F0502020204030204"/>
                <a:cs typeface="+mn-cs"/>
              </a:rPr>
              <a:t>…</a:t>
            </a:r>
          </a:p>
        </p:txBody>
      </p:sp>
      <p:sp>
        <p:nvSpPr>
          <p:cNvPr id="22" name="Rectangle 21"/>
          <p:cNvSpPr/>
          <p:nvPr/>
        </p:nvSpPr>
        <p:spPr>
          <a:xfrm rot="16200000">
            <a:off x="5248898" y="4400167"/>
            <a:ext cx="1282446" cy="3017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77190" fontAlgn="auto">
              <a:spcBef>
                <a:spcPts val="0"/>
              </a:spcBef>
              <a:spcAft>
                <a:spcPts val="0"/>
              </a:spcAft>
            </a:pPr>
            <a:r>
              <a:rPr lang="en-US" sz="1485" dirty="0">
                <a:solidFill>
                  <a:prstClr val="white"/>
                </a:solidFill>
                <a:latin typeface="Calibri" panose="020F0502020204030204"/>
              </a:rPr>
              <a:t>Transaction</a:t>
            </a:r>
          </a:p>
        </p:txBody>
      </p:sp>
      <p:sp>
        <p:nvSpPr>
          <p:cNvPr id="23" name="Rectangle 22"/>
          <p:cNvSpPr/>
          <p:nvPr/>
        </p:nvSpPr>
        <p:spPr>
          <a:xfrm rot="16200000">
            <a:off x="5659836" y="4400168"/>
            <a:ext cx="1282446" cy="3017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77190" fontAlgn="auto">
              <a:spcBef>
                <a:spcPts val="0"/>
              </a:spcBef>
              <a:spcAft>
                <a:spcPts val="0"/>
              </a:spcAft>
            </a:pPr>
            <a:r>
              <a:rPr lang="en-US" sz="1485" dirty="0">
                <a:solidFill>
                  <a:prstClr val="white"/>
                </a:solidFill>
                <a:latin typeface="Calibri" panose="020F0502020204030204"/>
              </a:rPr>
              <a:t>Transaction</a:t>
            </a:r>
          </a:p>
        </p:txBody>
      </p:sp>
      <p:sp>
        <p:nvSpPr>
          <p:cNvPr id="24" name="Rectangle 23"/>
          <p:cNvSpPr/>
          <p:nvPr/>
        </p:nvSpPr>
        <p:spPr>
          <a:xfrm rot="16200000">
            <a:off x="6009238" y="4400168"/>
            <a:ext cx="1282446" cy="3017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77190" fontAlgn="auto">
              <a:spcBef>
                <a:spcPts val="0"/>
              </a:spcBef>
              <a:spcAft>
                <a:spcPts val="0"/>
              </a:spcAft>
            </a:pPr>
            <a:r>
              <a:rPr lang="en-US" sz="1485" dirty="0">
                <a:solidFill>
                  <a:prstClr val="white"/>
                </a:solidFill>
                <a:latin typeface="Calibri" panose="020F0502020204030204"/>
              </a:rPr>
              <a:t>Transaction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01338" y="4398695"/>
            <a:ext cx="329471" cy="320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77190" fontAlgn="auto">
              <a:spcBef>
                <a:spcPts val="0"/>
              </a:spcBef>
              <a:spcAft>
                <a:spcPts val="0"/>
              </a:spcAft>
            </a:pPr>
            <a:r>
              <a:rPr lang="en-US" sz="1485" dirty="0">
                <a:solidFill>
                  <a:prstClr val="black"/>
                </a:solidFill>
                <a:latin typeface="Calibri" panose="020F0502020204030204"/>
                <a:cs typeface="+mn-cs"/>
              </a:rPr>
              <a:t>…</a:t>
            </a:r>
          </a:p>
        </p:txBody>
      </p:sp>
      <p:sp>
        <p:nvSpPr>
          <p:cNvPr id="26" name="Rectangle 25"/>
          <p:cNvSpPr/>
          <p:nvPr/>
        </p:nvSpPr>
        <p:spPr>
          <a:xfrm rot="16200000">
            <a:off x="6640531" y="4400168"/>
            <a:ext cx="1282446" cy="3017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77190" fontAlgn="auto">
              <a:spcBef>
                <a:spcPts val="0"/>
              </a:spcBef>
              <a:spcAft>
                <a:spcPts val="0"/>
              </a:spcAft>
            </a:pPr>
            <a:r>
              <a:rPr lang="en-US" sz="1485" dirty="0">
                <a:solidFill>
                  <a:prstClr val="white"/>
                </a:solidFill>
                <a:latin typeface="Calibri" panose="020F0502020204030204"/>
              </a:rPr>
              <a:t>Transaction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759796" y="4157508"/>
            <a:ext cx="1906099" cy="663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77190" fontAlgn="auto">
              <a:spcBef>
                <a:spcPts val="0"/>
              </a:spcBef>
              <a:spcAft>
                <a:spcPts val="0"/>
              </a:spcAft>
            </a:pPr>
            <a:r>
              <a:rPr lang="en-US" sz="1238" dirty="0">
                <a:solidFill>
                  <a:prstClr val="black"/>
                </a:solidFill>
                <a:latin typeface="Calibri" panose="020F0502020204030204"/>
                <a:cs typeface="+mn-cs"/>
              </a:rPr>
              <a:t>Roles</a:t>
            </a:r>
          </a:p>
          <a:p>
            <a:pPr defTabSz="377190" fontAlgn="auto">
              <a:spcBef>
                <a:spcPts val="0"/>
              </a:spcBef>
              <a:spcAft>
                <a:spcPts val="0"/>
              </a:spcAft>
            </a:pPr>
            <a:r>
              <a:rPr lang="en-US" sz="1238" dirty="0">
                <a:solidFill>
                  <a:prstClr val="black"/>
                </a:solidFill>
                <a:latin typeface="Calibri" panose="020F0502020204030204"/>
                <a:cs typeface="+mn-cs"/>
              </a:rPr>
              <a:t>Referenced Standards</a:t>
            </a:r>
          </a:p>
          <a:p>
            <a:pPr defTabSz="377190" fontAlgn="auto">
              <a:spcBef>
                <a:spcPts val="0"/>
              </a:spcBef>
              <a:spcAft>
                <a:spcPts val="0"/>
              </a:spcAft>
            </a:pPr>
            <a:r>
              <a:rPr lang="en-US" sz="1238" dirty="0">
                <a:solidFill>
                  <a:prstClr val="black"/>
                </a:solidFill>
                <a:latin typeface="Calibri" panose="020F0502020204030204"/>
                <a:cs typeface="+mn-cs"/>
              </a:rPr>
              <a:t>Detailed Messaging Info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460349" y="3909819"/>
            <a:ext cx="423514" cy="100642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defTabSz="377190" fontAlgn="auto">
              <a:spcBef>
                <a:spcPts val="0"/>
              </a:spcBef>
              <a:spcAft>
                <a:spcPts val="0"/>
              </a:spcAft>
            </a:pPr>
            <a:r>
              <a:rPr lang="en-US" sz="5940" dirty="0">
                <a:solidFill>
                  <a:prstClr val="black"/>
                </a:solidFill>
                <a:latin typeface="Calibri" panose="020F0502020204030204"/>
                <a:cs typeface="+mn-cs"/>
              </a:rPr>
              <a:t>{</a:t>
            </a:r>
          </a:p>
        </p:txBody>
      </p:sp>
    </p:spTree>
    <p:extLst>
      <p:ext uri="{BB962C8B-B14F-4D97-AF65-F5344CB8AC3E}">
        <p14:creationId xmlns:p14="http://schemas.microsoft.com/office/powerpoint/2010/main" val="48061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Connectathons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Neutral testing events with multiple vendors in one room, consisting of developers and testers (no marketing or sales / no customers), promoting rapid and robust interoperability testing</a:t>
            </a:r>
          </a:p>
          <a:p>
            <a:pPr lvl="1"/>
            <a:r>
              <a:rPr lang="en-US" dirty="0"/>
              <a:t>Benefit is that means that if your code fails on day 1 of Connectathon, you can hack it that night, and come back with something that only exists on the developers laptop, and try again on day 2</a:t>
            </a:r>
          </a:p>
          <a:p>
            <a:r>
              <a:rPr lang="en-US" dirty="0"/>
              <a:t>Whereas IHE Connectathons are organized testing with predefined test cases against published formal specifications, FHIR Connectathons have been traditionally more ad-hoc "hackathon“ organized around specific tracks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https://www.ihe.net/connectathon.aspx</a:t>
            </a:r>
            <a:r>
              <a:rPr lang="en-US" dirty="0"/>
              <a:t> </a:t>
            </a:r>
          </a:p>
        </p:txBody>
      </p:sp>
      <p:pic>
        <p:nvPicPr>
          <p:cNvPr id="15364" name="Picture 4" descr="ihe_na_connectathon0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50648" y="4943251"/>
            <a:ext cx="4507751" cy="156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864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Publishing Integration Statements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End users use IHE integration statements as a way to know that a system is compliant, e.g., when evaluating an RFP response</a:t>
            </a:r>
          </a:p>
          <a:p>
            <a:r>
              <a:rPr lang="en-US"/>
              <a:t>Vendors publish integration statements that are usually available from their websites</a:t>
            </a:r>
          </a:p>
          <a:p>
            <a:pPr lvl="1"/>
            <a:r>
              <a:rPr lang="en-US"/>
              <a:t>IHE also voluntarily maintains a product registry</a:t>
            </a:r>
          </a:p>
          <a:p>
            <a:endParaRPr lang="en-US"/>
          </a:p>
          <a:p>
            <a:endParaRPr lang="en-US"/>
          </a:p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Source: </a:t>
            </a:r>
            <a:r>
              <a:rPr lang="en-US">
                <a:hlinkClick r:id="rId2"/>
              </a:rPr>
              <a:t>https://www.ihe.net/FAQ/</a:t>
            </a:r>
            <a:r>
              <a:rPr lang="en-US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2116" y="1963563"/>
            <a:ext cx="3414562" cy="419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140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Tutorial Objectives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You should:</a:t>
            </a:r>
          </a:p>
          <a:p>
            <a:pPr lvl="1"/>
            <a:r>
              <a:rPr lang="en-US" dirty="0"/>
              <a:t>Understand the role of IHE in interoperability</a:t>
            </a:r>
          </a:p>
          <a:p>
            <a:pPr lvl="1"/>
            <a:r>
              <a:rPr lang="en-US" dirty="0"/>
              <a:t>Understand the use of FHIR in IHE profiles</a:t>
            </a:r>
          </a:p>
          <a:p>
            <a:pPr lvl="1"/>
            <a:endParaRPr lang="en-US" dirty="0"/>
          </a:p>
          <a:p>
            <a:r>
              <a:rPr lang="en-US" dirty="0"/>
              <a:t>These slides presented at </a:t>
            </a:r>
          </a:p>
          <a:p>
            <a:pPr lvl="1"/>
            <a:r>
              <a:rPr lang="en-US" dirty="0"/>
              <a:t>HL7® Workgroup Meeting May 2018 </a:t>
            </a:r>
            <a:r>
              <a:rPr lang="en-US" dirty="0">
                <a:hlinkClick r:id="rId3"/>
              </a:rPr>
              <a:t>https://www.hl7.org</a:t>
            </a:r>
            <a:r>
              <a:rPr lang="en-US" dirty="0"/>
              <a:t>  </a:t>
            </a:r>
          </a:p>
          <a:p>
            <a:pPr lvl="1"/>
            <a:r>
              <a:rPr lang="en-US" dirty="0"/>
              <a:t>HL7® FHIR® DEVDAYS June 2018 </a:t>
            </a:r>
            <a:r>
              <a:rPr lang="en-US" dirty="0">
                <a:hlinkClick r:id="rId4"/>
              </a:rPr>
              <a:t>https://www.fhirdevdays.com/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38401" y="4161318"/>
            <a:ext cx="1481101" cy="20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24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IHE Domains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numCol="2">
            <a:normAutofit/>
          </a:bodyPr>
          <a:lstStyle/>
          <a:p>
            <a:r>
              <a:rPr lang="en-US" dirty="0"/>
              <a:t>Cardiology</a:t>
            </a:r>
          </a:p>
          <a:p>
            <a:r>
              <a:rPr lang="en-US" dirty="0"/>
              <a:t>Dental</a:t>
            </a:r>
          </a:p>
          <a:p>
            <a:r>
              <a:rPr lang="en-US" dirty="0"/>
              <a:t>Eye Care</a:t>
            </a:r>
          </a:p>
          <a:p>
            <a:r>
              <a:rPr lang="en-US" dirty="0">
                <a:solidFill>
                  <a:srgbClr val="FF0000"/>
                </a:solidFill>
              </a:rPr>
              <a:t>IT Infrastructure (ITI)</a:t>
            </a:r>
          </a:p>
          <a:p>
            <a:r>
              <a:rPr lang="en-US" dirty="0"/>
              <a:t>Pathology and Laboratory Medicine</a:t>
            </a:r>
          </a:p>
          <a:p>
            <a:r>
              <a:rPr lang="en-US" dirty="0">
                <a:solidFill>
                  <a:srgbClr val="FF0000"/>
                </a:solidFill>
              </a:rPr>
              <a:t>Patient Care Coordination</a:t>
            </a:r>
          </a:p>
          <a:p>
            <a:r>
              <a:rPr lang="en-US" dirty="0"/>
              <a:t>Patient Care Devices</a:t>
            </a:r>
          </a:p>
          <a:p>
            <a:r>
              <a:rPr lang="en-US" dirty="0">
                <a:solidFill>
                  <a:srgbClr val="FF0000"/>
                </a:solidFill>
              </a:rPr>
              <a:t>Pharmacy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Quality, Research and Public Health</a:t>
            </a:r>
          </a:p>
          <a:p>
            <a:r>
              <a:rPr lang="en-US" dirty="0"/>
              <a:t>Radiation Oncology</a:t>
            </a:r>
          </a:p>
          <a:p>
            <a:r>
              <a:rPr lang="en-US" dirty="0">
                <a:solidFill>
                  <a:srgbClr val="FF0000"/>
                </a:solidFill>
              </a:rPr>
              <a:t>Radiology</a:t>
            </a:r>
          </a:p>
          <a:p>
            <a:pPr lvl="1"/>
            <a:r>
              <a:rPr lang="en-US" dirty="0"/>
              <a:t>Mammography</a:t>
            </a:r>
          </a:p>
          <a:p>
            <a:pPr lvl="1"/>
            <a:r>
              <a:rPr lang="en-US" dirty="0"/>
              <a:t>Nuclear Medicine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https://www.ihe.net/IHE_Domains/</a:t>
            </a:r>
            <a:r>
              <a:rPr lang="en-US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67472" y="6090467"/>
            <a:ext cx="4083618" cy="37792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defTabSz="377190" fontAlgn="auto">
              <a:spcBef>
                <a:spcPts val="0"/>
              </a:spcBef>
              <a:spcAft>
                <a:spcPts val="0"/>
              </a:spcAft>
            </a:pPr>
            <a:r>
              <a:rPr lang="en-US" sz="1856" dirty="0">
                <a:solidFill>
                  <a:srgbClr val="FF0000"/>
                </a:solidFill>
                <a:latin typeface="Calibri" panose="020F0502020204030204"/>
                <a:cs typeface="+mn-cs"/>
              </a:rPr>
              <a:t>* Marked in red are domains using FHIR</a:t>
            </a:r>
          </a:p>
        </p:txBody>
      </p:sp>
    </p:spTree>
    <p:extLst>
      <p:ext uri="{BB962C8B-B14F-4D97-AF65-F5344CB8AC3E}">
        <p14:creationId xmlns:p14="http://schemas.microsoft.com/office/powerpoint/2010/main" val="3421857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2626-02CF-4EDE-9484-B87DCB979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59BCF-773A-4D08-9352-B8D146F57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profiles from IHE that leverage FHIR have the word “Mobile” in their title.</a:t>
            </a:r>
          </a:p>
          <a:p>
            <a:r>
              <a:rPr lang="en-US" dirty="0"/>
              <a:t>Indicates FHIR was used</a:t>
            </a:r>
          </a:p>
          <a:p>
            <a:r>
              <a:rPr lang="en-US" dirty="0"/>
              <a:t>Does NOT restrict the use to non-Mobile use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23B91A-9308-4801-9790-29DF1C1840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097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Who is IHE? Organization Sponsors …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numCol="3">
            <a:normAutofit fontScale="77500" lnSpcReduction="20000"/>
          </a:bodyPr>
          <a:lstStyle/>
          <a:p>
            <a:r>
              <a:rPr lang="en-US" dirty="0"/>
              <a:t>American Academy of Ophthalmologists (AAO)</a:t>
            </a:r>
          </a:p>
          <a:p>
            <a:r>
              <a:rPr lang="en-US" dirty="0"/>
              <a:t>American College of Cardiology (ACC)</a:t>
            </a:r>
          </a:p>
          <a:p>
            <a:r>
              <a:rPr lang="en-US" dirty="0"/>
              <a:t>American College of Clinical Engineering (ACCE)</a:t>
            </a:r>
          </a:p>
          <a:p>
            <a:r>
              <a:rPr lang="en-US" dirty="0"/>
              <a:t>American College of Physicians (ACP)</a:t>
            </a:r>
          </a:p>
          <a:p>
            <a:r>
              <a:rPr lang="en-US" dirty="0"/>
              <a:t>American Heart Association (AHA)</a:t>
            </a:r>
          </a:p>
          <a:p>
            <a:r>
              <a:rPr lang="en-US" dirty="0"/>
              <a:t>American Society for Therapeutic Radiology and Oncology (ASTRO)</a:t>
            </a:r>
          </a:p>
          <a:p>
            <a:r>
              <a:rPr lang="en-US" dirty="0"/>
              <a:t>Healthcare Information and Management Systems Society (HIMSS)</a:t>
            </a:r>
          </a:p>
          <a:p>
            <a:r>
              <a:rPr lang="en-US" dirty="0"/>
              <a:t>Radiological Society of North America (RSNA)</a:t>
            </a:r>
          </a:p>
          <a:p>
            <a:r>
              <a:rPr lang="en-US" dirty="0"/>
              <a:t>Society for Imaging Informatics in Medicine</a:t>
            </a:r>
          </a:p>
          <a:p>
            <a:r>
              <a:rPr lang="en-US" dirty="0"/>
              <a:t>European Association of Radiology (EAR)</a:t>
            </a:r>
          </a:p>
          <a:p>
            <a:r>
              <a:rPr lang="en-US" dirty="0"/>
              <a:t>European Congress of Radiologists (ECR)</a:t>
            </a:r>
          </a:p>
          <a:p>
            <a:r>
              <a:rPr lang="en-US" dirty="0"/>
              <a:t>Coordination Committee of the Radiological and </a:t>
            </a:r>
            <a:r>
              <a:rPr lang="en-US" dirty="0" err="1"/>
              <a:t>Electromedical</a:t>
            </a:r>
            <a:r>
              <a:rPr lang="en-US" dirty="0"/>
              <a:t> Industries (COCIR)</a:t>
            </a:r>
          </a:p>
          <a:p>
            <a:r>
              <a:rPr lang="en-US" dirty="0"/>
              <a:t>Deutsche </a:t>
            </a:r>
            <a:r>
              <a:rPr lang="en-US" dirty="0" err="1"/>
              <a:t>Röntgengesellschaft</a:t>
            </a:r>
            <a:r>
              <a:rPr lang="en-US" dirty="0"/>
              <a:t> (DRG)</a:t>
            </a:r>
          </a:p>
          <a:p>
            <a:r>
              <a:rPr lang="en-US" dirty="0" err="1"/>
              <a:t>EuroPACS</a:t>
            </a:r>
            <a:r>
              <a:rPr lang="en-US" dirty="0"/>
              <a:t> Association</a:t>
            </a:r>
          </a:p>
          <a:p>
            <a:r>
              <a:rPr lang="en-US" dirty="0" err="1"/>
              <a:t>Groupement</a:t>
            </a:r>
            <a:r>
              <a:rPr lang="en-US" dirty="0"/>
              <a:t> pour la </a:t>
            </a:r>
            <a:r>
              <a:rPr lang="en-US" dirty="0" err="1"/>
              <a:t>Modernisation</a:t>
            </a:r>
            <a:r>
              <a:rPr lang="en-US" dirty="0"/>
              <a:t> du </a:t>
            </a:r>
            <a:r>
              <a:rPr lang="en-US" dirty="0" err="1"/>
              <a:t>Système</a:t>
            </a:r>
            <a:r>
              <a:rPr lang="en-US" dirty="0"/>
              <a:t> </a:t>
            </a:r>
            <a:r>
              <a:rPr lang="en-US" dirty="0" err="1"/>
              <a:t>d'Information</a:t>
            </a:r>
            <a:r>
              <a:rPr lang="en-US" dirty="0"/>
              <a:t> </a:t>
            </a:r>
            <a:r>
              <a:rPr lang="en-US" dirty="0" err="1"/>
              <a:t>Hospitalier</a:t>
            </a:r>
            <a:r>
              <a:rPr lang="en-US" dirty="0"/>
              <a:t> (GMSIH)</a:t>
            </a:r>
          </a:p>
          <a:p>
            <a:r>
              <a:rPr lang="en-US" dirty="0" err="1"/>
              <a:t>Société</a:t>
            </a:r>
            <a:r>
              <a:rPr lang="en-US" dirty="0"/>
              <a:t> </a:t>
            </a:r>
            <a:r>
              <a:rPr lang="en-US" dirty="0" err="1"/>
              <a:t>Francaise</a:t>
            </a:r>
            <a:r>
              <a:rPr lang="en-US" dirty="0"/>
              <a:t> de </a:t>
            </a:r>
            <a:r>
              <a:rPr lang="en-US" dirty="0" err="1"/>
              <a:t>Radiologie</a:t>
            </a:r>
            <a:r>
              <a:rPr lang="en-US" dirty="0"/>
              <a:t> (SFR)</a:t>
            </a:r>
          </a:p>
          <a:p>
            <a:r>
              <a:rPr lang="en-US" dirty="0" err="1"/>
              <a:t>Società</a:t>
            </a:r>
            <a:r>
              <a:rPr lang="en-US" dirty="0"/>
              <a:t> </a:t>
            </a:r>
            <a:r>
              <a:rPr lang="en-US" dirty="0" err="1"/>
              <a:t>Italiana</a:t>
            </a:r>
            <a:r>
              <a:rPr lang="en-US" dirty="0"/>
              <a:t> di </a:t>
            </a:r>
            <a:r>
              <a:rPr lang="en-US" dirty="0" err="1"/>
              <a:t>Radiologia</a:t>
            </a:r>
            <a:r>
              <a:rPr lang="en-US" dirty="0"/>
              <a:t> </a:t>
            </a:r>
            <a:r>
              <a:rPr lang="en-US" dirty="0" err="1"/>
              <a:t>Medica</a:t>
            </a:r>
            <a:r>
              <a:rPr lang="en-US" dirty="0"/>
              <a:t> (SIRM)</a:t>
            </a:r>
          </a:p>
          <a:p>
            <a:r>
              <a:rPr lang="en-US" dirty="0"/>
              <a:t>British Institute of Radiology (BIR)</a:t>
            </a:r>
          </a:p>
          <a:p>
            <a:r>
              <a:rPr lang="en-US" dirty="0"/>
              <a:t>College of Radiographers</a:t>
            </a:r>
          </a:p>
          <a:p>
            <a:r>
              <a:rPr lang="en-US" dirty="0"/>
              <a:t>Institute of Physics and Engineering in Medicine</a:t>
            </a:r>
          </a:p>
          <a:p>
            <a:r>
              <a:rPr lang="en-US" dirty="0"/>
              <a:t>NHS Information Authority</a:t>
            </a:r>
          </a:p>
          <a:p>
            <a:r>
              <a:rPr lang="en-US" dirty="0"/>
              <a:t>Royal College of Radiologists (RCR)</a:t>
            </a:r>
          </a:p>
          <a:p>
            <a:r>
              <a:rPr lang="en-US" dirty="0"/>
              <a:t>Ministry of Economy, Trade, and Industry (METI)</a:t>
            </a:r>
          </a:p>
          <a:p>
            <a:r>
              <a:rPr lang="en-US" dirty="0"/>
              <a:t>Ministry of Health, Labor, and Welfare</a:t>
            </a:r>
          </a:p>
          <a:p>
            <a:r>
              <a:rPr lang="en-US" dirty="0"/>
              <a:t>MEDIS-DC</a:t>
            </a:r>
          </a:p>
          <a:p>
            <a:r>
              <a:rPr lang="en-US" dirty="0"/>
              <a:t>Japan Industries Association of Radiological Systems (JIRA)</a:t>
            </a:r>
          </a:p>
          <a:p>
            <a:r>
              <a:rPr lang="en-US" dirty="0"/>
              <a:t>Japan Association of Healthcare Information Systems Industry (JAHIS)</a:t>
            </a:r>
          </a:p>
          <a:p>
            <a:r>
              <a:rPr lang="en-US" dirty="0"/>
              <a:t>Japan Radiological Society (JRS)</a:t>
            </a:r>
          </a:p>
          <a:p>
            <a:r>
              <a:rPr lang="en-US" dirty="0"/>
              <a:t>Japan Society of Radiological Technology (JSRT)</a:t>
            </a:r>
          </a:p>
          <a:p>
            <a:r>
              <a:rPr lang="en-US" dirty="0"/>
              <a:t>Japan Association of Medical Informatics (JAMI)</a:t>
            </a:r>
          </a:p>
          <a:p>
            <a:r>
              <a:rPr lang="en-US" dirty="0"/>
              <a:t>… and more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https://www.ihe.net/Member_Organizations/</a:t>
            </a:r>
            <a:r>
              <a:rPr lang="en-US" dirty="0"/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7821730" y="5918089"/>
            <a:ext cx="2236671" cy="778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77190" fontAlgn="auto">
              <a:spcBef>
                <a:spcPts val="0"/>
              </a:spcBef>
              <a:spcAft>
                <a:spcPts val="0"/>
              </a:spcAft>
            </a:pPr>
            <a:r>
              <a:rPr lang="en-US" sz="1114" dirty="0">
                <a:solidFill>
                  <a:srgbClr val="666666"/>
                </a:solidFill>
                <a:latin typeface="arial" panose="020B0604020202020204" pitchFamily="34" charset="0"/>
                <a:cs typeface="+mn-cs"/>
              </a:rPr>
              <a:t>In addition to these sponsoring organizations, IHE also has more than 135 member organizations</a:t>
            </a:r>
            <a:endParaRPr lang="en-US" sz="1114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6740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ITI PROFILES</a:t>
            </a:r>
            <a:endParaRPr lang="en-C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IHE Profiles on FHIR® </a:t>
            </a:r>
          </a:p>
        </p:txBody>
      </p:sp>
      <p:pic>
        <p:nvPicPr>
          <p:cNvPr id="17410" name="Picture 2" descr="Image result for server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45470" y="2344171"/>
            <a:ext cx="1567461" cy="203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591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ITI Profiles on FHIR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CA"/>
              <a:t>Mobile Access to Health Documents (MHD) </a:t>
            </a:r>
          </a:p>
          <a:p>
            <a:pPr lvl="0"/>
            <a:r>
              <a:rPr lang="en-US"/>
              <a:t>Audit Trail and Node Authentication (ATNA) - Query</a:t>
            </a:r>
            <a:endParaRPr lang="en-CA"/>
          </a:p>
          <a:p>
            <a:r>
              <a:rPr lang="en-US"/>
              <a:t>Mobile Alert Communication Management (mACM)</a:t>
            </a:r>
          </a:p>
          <a:p>
            <a:r>
              <a:rPr lang="en-US"/>
              <a:t>mobile Care Services Discovery (mCSD)</a:t>
            </a:r>
          </a:p>
          <a:p>
            <a:r>
              <a:rPr lang="en-US"/>
              <a:t>Mobile Cross-Enterprise Document Data Element Extraction (mXDE)</a:t>
            </a:r>
          </a:p>
          <a:p>
            <a:r>
              <a:rPr lang="en-US"/>
              <a:t>Non-patient File Sharing (NPFS)</a:t>
            </a:r>
          </a:p>
          <a:p>
            <a:r>
              <a:rPr lang="en-US"/>
              <a:t>Patient Identifier Cross-reference for Mobile (PIXm)</a:t>
            </a:r>
          </a:p>
          <a:p>
            <a:r>
              <a:rPr lang="en-US"/>
              <a:t>Patient Demographic Query for Mobile (PDQm)</a:t>
            </a:r>
          </a:p>
          <a:p>
            <a:r>
              <a:rPr lang="en-US"/>
              <a:t>Internet User Authentication (IUA) </a:t>
            </a:r>
            <a:r>
              <a:rPr lang="mr-IN"/>
              <a:t>–</a:t>
            </a:r>
            <a:r>
              <a:rPr lang="en-US"/>
              <a:t> Special Mention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714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Mobile Access to Health Documents (MHD)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Defines FHIR interface to an XDS environment, and defines:</a:t>
            </a:r>
          </a:p>
          <a:p>
            <a:pPr lvl="1"/>
            <a:r>
              <a:rPr lang="en-US"/>
              <a:t>submit a set of documents and metadata from the mobile device to a document receiver,</a:t>
            </a:r>
          </a:p>
          <a:p>
            <a:pPr lvl="1"/>
            <a:r>
              <a:rPr lang="en-US"/>
              <a:t>find the document submission set metadata based on query parameters;</a:t>
            </a:r>
          </a:p>
          <a:p>
            <a:pPr lvl="1"/>
            <a:r>
              <a:rPr lang="en-US"/>
              <a:t>find document entries containing metadata based on query parameters, and</a:t>
            </a:r>
          </a:p>
          <a:p>
            <a:pPr lvl="1"/>
            <a:r>
              <a:rPr lang="en-US"/>
              <a:t>retrieve a copy of a specific document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https://wiki.ihe.net/index.php/Mobile_access_to_Health_Documents_(MHD)</a:t>
            </a:r>
            <a:r>
              <a:rPr lang="en-US" dirty="0"/>
              <a:t> 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DocumentReference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DocumentManifest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List, Patient, Practitioner,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OperationOutcome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Bundle</a:t>
            </a:r>
          </a:p>
          <a:p>
            <a:endParaRPr lang="en-US" dirty="0"/>
          </a:p>
        </p:txBody>
      </p:sp>
      <p:pic>
        <p:nvPicPr>
          <p:cNvPr id="15362" name="Picture 2" descr="http://wiki.ihe.net/images/thumb/6/6e/MHD_Actors_Transactions.PNG/400px-MHD_Actors_Transactio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9923" y="1774418"/>
            <a:ext cx="4836839" cy="362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514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970" dirty="0"/>
              <a:t>XDS-on-FHIR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https://wiki.ihe.net/index.php/Cross-Enterprise_Document_Sharing</a:t>
            </a:r>
            <a:r>
              <a:rPr lang="en-US" dirty="0"/>
              <a:t> </a:t>
            </a:r>
          </a:p>
        </p:txBody>
      </p:sp>
      <p:sp>
        <p:nvSpPr>
          <p:cNvPr id="6" name="Rectangle 41">
            <a:extLst>
              <a:ext uri="{FF2B5EF4-FFF2-40B4-BE49-F238E27FC236}">
                <a16:creationId xmlns:a16="http://schemas.microsoft.com/office/drawing/2014/main" id="{35544C4F-EEAF-4EB5-8B66-4B2503118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9392" y="2811462"/>
            <a:ext cx="1215390" cy="901065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</a:extLst>
        </p:spPr>
        <p:txBody>
          <a:bodyPr vert="horz" wrap="square" lIns="100584" tIns="50292" rIns="100584" bIns="50292" numCol="1" anchor="ctr" anchorCtr="0" compatLnSpc="1">
            <a:prstTxWarp prst="textNoShape">
              <a:avLst/>
            </a:prstTxWarp>
          </a:bodyPr>
          <a:lstStyle/>
          <a:p>
            <a:pPr algn="ctr" defTabSz="1005840"/>
            <a:r>
              <a:rPr lang="en-GB" sz="154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Document Consumer</a:t>
            </a:r>
            <a:endParaRPr lang="en-GB" sz="198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36">
            <a:extLst>
              <a:ext uri="{FF2B5EF4-FFF2-40B4-BE49-F238E27FC236}">
                <a16:creationId xmlns:a16="http://schemas.microsoft.com/office/drawing/2014/main" id="{CA5C7FEC-C954-4554-999F-00AA52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1083" y="1676400"/>
            <a:ext cx="1508760" cy="838200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CC99FF"/>
                </a:solidFill>
              </a14:hiddenFill>
            </a:ext>
          </a:extLst>
        </p:spPr>
        <p:txBody>
          <a:bodyPr vert="horz" wrap="square" lIns="100584" tIns="50292" rIns="100584" bIns="50292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40" b="1" dirty="0">
                <a:latin typeface="Arial" pitchFamily="34" charset="0"/>
                <a:cs typeface="Arial" pitchFamily="34" charset="0"/>
              </a:rPr>
              <a:t>Patient Identity Source</a:t>
            </a:r>
          </a:p>
        </p:txBody>
      </p:sp>
      <p:sp>
        <p:nvSpPr>
          <p:cNvPr id="8" name="Rectangle 33">
            <a:extLst>
              <a:ext uri="{FF2B5EF4-FFF2-40B4-BE49-F238E27FC236}">
                <a16:creationId xmlns:a16="http://schemas.microsoft.com/office/drawing/2014/main" id="{1A5084D4-A7FD-48B9-B8FE-D4DCA7E7B6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2583" y="2947669"/>
            <a:ext cx="1624013" cy="628650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txBody>
          <a:bodyPr vert="horz" wrap="square" lIns="100584" tIns="50292" rIns="100584" bIns="50292" numCol="1" anchor="t" anchorCtr="0" compatLnSpc="1">
            <a:prstTxWarp prst="textNoShape">
              <a:avLst/>
            </a:prstTxWarp>
          </a:bodyPr>
          <a:lstStyle/>
          <a:p>
            <a:pPr algn="ctr" defTabSz="1005840"/>
            <a:r>
              <a:rPr lang="en-GB" sz="154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Document Registry</a:t>
            </a:r>
            <a:endParaRPr lang="en-GB" sz="198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32">
            <a:extLst>
              <a:ext uri="{FF2B5EF4-FFF2-40B4-BE49-F238E27FC236}">
                <a16:creationId xmlns:a16="http://schemas.microsoft.com/office/drawing/2014/main" id="{FE64A431-70F1-4623-9A86-62BCF2C20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8218" y="4019867"/>
            <a:ext cx="1634490" cy="628650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txBody>
          <a:bodyPr vert="horz" wrap="square" lIns="100584" tIns="50292" rIns="100584" bIns="50292" numCol="1" anchor="t" anchorCtr="0" compatLnSpc="1">
            <a:prstTxWarp prst="textNoShape">
              <a:avLst/>
            </a:prstTxWarp>
          </a:bodyPr>
          <a:lstStyle/>
          <a:p>
            <a:pPr algn="ctr" defTabSz="1005840"/>
            <a:r>
              <a:rPr lang="en-GB" sz="154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Document Repository</a:t>
            </a:r>
            <a:endParaRPr lang="en-GB" sz="198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" name="Group 27">
            <a:extLst>
              <a:ext uri="{FF2B5EF4-FFF2-40B4-BE49-F238E27FC236}">
                <a16:creationId xmlns:a16="http://schemas.microsoft.com/office/drawing/2014/main" id="{3A61C63C-AE44-45FD-ABA5-B4EA9E5DD4EA}"/>
              </a:ext>
            </a:extLst>
          </p:cNvPr>
          <p:cNvGrpSpPr>
            <a:grpSpLocks/>
          </p:cNvGrpSpPr>
          <p:nvPr/>
        </p:nvGrpSpPr>
        <p:grpSpPr bwMode="auto">
          <a:xfrm>
            <a:off x="711653" y="3740467"/>
            <a:ext cx="2399348" cy="1187450"/>
            <a:chOff x="5370" y="9825"/>
            <a:chExt cx="3435" cy="1230"/>
          </a:xfrm>
        </p:grpSpPr>
        <p:sp>
          <p:nvSpPr>
            <p:cNvPr id="11" name="Rectangle 29">
              <a:extLst>
                <a:ext uri="{FF2B5EF4-FFF2-40B4-BE49-F238E27FC236}">
                  <a16:creationId xmlns:a16="http://schemas.microsoft.com/office/drawing/2014/main" id="{77F3D60B-E0CB-4EEA-9CDD-242E725342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5" y="9825"/>
              <a:ext cx="1710" cy="1230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6600"/>
                  </a:solidFill>
                </a14:hiddenFill>
              </a:ext>
            </a:extLst>
          </p:spPr>
          <p:txBody>
            <a:bodyPr vert="horz" wrap="square" lIns="100584" tIns="50292" rIns="100584" bIns="50292" numCol="1" anchor="ctr" anchorCtr="0" compatLnSpc="1">
              <a:prstTxWarp prst="textNoShape">
                <a:avLst/>
              </a:prstTxWarp>
            </a:bodyPr>
            <a:lstStyle/>
            <a:p>
              <a:pPr algn="ctr" defTabSz="1005840"/>
              <a:r>
                <a:rPr lang="en-GB" sz="1540" b="1" dirty="0">
                  <a:latin typeface="Arial" pitchFamily="34" charset="0"/>
                  <a:ea typeface="Times New Roman" pitchFamily="18" charset="0"/>
                  <a:cs typeface="Arial" pitchFamily="34" charset="0"/>
                </a:rPr>
                <a:t>Document Source</a:t>
              </a:r>
              <a:endParaRPr lang="en-GB" sz="198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Rectangle 28">
              <a:extLst>
                <a:ext uri="{FF2B5EF4-FFF2-40B4-BE49-F238E27FC236}">
                  <a16:creationId xmlns:a16="http://schemas.microsoft.com/office/drawing/2014/main" id="{31FA1012-2BC4-47B2-9A1B-1620CBCDE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" y="9825"/>
              <a:ext cx="1725" cy="1230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6600"/>
                  </a:solidFill>
                </a14:hiddenFill>
              </a:ext>
            </a:extLst>
          </p:spPr>
          <p:txBody>
            <a:bodyPr vert="horz" wrap="square" lIns="100584" tIns="50292" rIns="100584" bIns="50292" numCol="1" anchor="ctr" anchorCtr="0" compatLnSpc="1">
              <a:prstTxWarp prst="textNoShape">
                <a:avLst/>
              </a:prstTxWarp>
            </a:bodyPr>
            <a:lstStyle/>
            <a:p>
              <a:pPr algn="ctr" defTabSz="1005840"/>
              <a:r>
                <a:rPr lang="en-GB" sz="1540" b="1">
                  <a:latin typeface="Arial" pitchFamily="34" charset="0"/>
                  <a:ea typeface="Times New Roman" pitchFamily="18" charset="0"/>
                  <a:cs typeface="Arial" pitchFamily="34" charset="0"/>
                </a:rPr>
                <a:t>MHD Document Recipient</a:t>
              </a:r>
              <a:endParaRPr lang="en-GB" sz="198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3" name="Rectangle 26">
            <a:extLst>
              <a:ext uri="{FF2B5EF4-FFF2-40B4-BE49-F238E27FC236}">
                <a16:creationId xmlns:a16="http://schemas.microsoft.com/office/drawing/2014/main" id="{0444FDE8-EC28-41EA-A2BE-FFA63141C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4782" y="2811462"/>
            <a:ext cx="1225868" cy="901065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</a:extLst>
        </p:spPr>
        <p:txBody>
          <a:bodyPr vert="horz" wrap="square" lIns="100584" tIns="50292" rIns="100584" bIns="50292" numCol="1" anchor="t" anchorCtr="0" compatLnSpc="1">
            <a:prstTxWarp prst="textNoShape">
              <a:avLst/>
            </a:prstTxWarp>
          </a:bodyPr>
          <a:lstStyle/>
          <a:p>
            <a:pPr algn="ctr" defTabSz="1005840"/>
            <a:r>
              <a:rPr lang="en-GB" sz="1540" b="1">
                <a:latin typeface="Arial" pitchFamily="34" charset="0"/>
                <a:ea typeface="Times New Roman" pitchFamily="18" charset="0"/>
                <a:cs typeface="Arial" pitchFamily="34" charset="0"/>
              </a:rPr>
              <a:t>MHD Document Responder</a:t>
            </a:r>
            <a:endParaRPr lang="en-GB" sz="198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50">
            <a:extLst>
              <a:ext uri="{FF2B5EF4-FFF2-40B4-BE49-F238E27FC236}">
                <a16:creationId xmlns:a16="http://schemas.microsoft.com/office/drawing/2014/main" id="{B73D212C-90D9-4216-A00A-8EA7E5B5C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1771" y="1473266"/>
            <a:ext cx="203197" cy="406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0584" tIns="50292" rIns="100584" bIns="50292" numCol="1" anchor="ctr" anchorCtr="0" compatLnSpc="1">
            <a:prstTxWarp prst="textNoShape">
              <a:avLst/>
            </a:prstTxWarp>
            <a:spAutoFit/>
          </a:bodyPr>
          <a:lstStyle/>
          <a:p>
            <a:pPr defTabSz="1005840"/>
            <a:endParaRPr lang="en-US" sz="198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ACCDA1B-EAD7-46F5-B675-E01D4F978F1F}"/>
              </a:ext>
            </a:extLst>
          </p:cNvPr>
          <p:cNvCxnSpPr>
            <a:stCxn id="9" idx="0"/>
            <a:endCxn id="8" idx="2"/>
          </p:cNvCxnSpPr>
          <p:nvPr/>
        </p:nvCxnSpPr>
        <p:spPr>
          <a:xfrm flipH="1" flipV="1">
            <a:off x="4524590" y="3576319"/>
            <a:ext cx="873" cy="443548"/>
          </a:xfrm>
          <a:prstGeom prst="straightConnector1">
            <a:avLst/>
          </a:prstGeom>
          <a:ln w="28575">
            <a:solidFill>
              <a:schemeClr val="tx1"/>
            </a:solidFill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43">
            <a:extLst>
              <a:ext uri="{FF2B5EF4-FFF2-40B4-BE49-F238E27FC236}">
                <a16:creationId xmlns:a16="http://schemas.microsoft.com/office/drawing/2014/main" id="{2904E3F4-1B85-459E-913D-CFAB788C6FD7}"/>
              </a:ext>
            </a:extLst>
          </p:cNvPr>
          <p:cNvCxnSpPr>
            <a:stCxn id="9" idx="3"/>
            <a:endCxn id="6" idx="2"/>
          </p:cNvCxnSpPr>
          <p:nvPr/>
        </p:nvCxnSpPr>
        <p:spPr>
          <a:xfrm flipV="1">
            <a:off x="5342708" y="3712527"/>
            <a:ext cx="1714379" cy="621665"/>
          </a:xfrm>
          <a:prstGeom prst="bentConnector2">
            <a:avLst/>
          </a:prstGeom>
          <a:ln w="285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7B60704-3A52-4840-B980-B41E1A0B9D9B}"/>
              </a:ext>
            </a:extLst>
          </p:cNvPr>
          <p:cNvCxnSpPr>
            <a:stCxn id="9" idx="1"/>
            <a:endCxn id="11" idx="3"/>
          </p:cNvCxnSpPr>
          <p:nvPr/>
        </p:nvCxnSpPr>
        <p:spPr>
          <a:xfrm flipH="1">
            <a:off x="3111001" y="4334192"/>
            <a:ext cx="597218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8DF3C03-4C6C-4A0A-A142-D6D0D760B660}"/>
              </a:ext>
            </a:extLst>
          </p:cNvPr>
          <p:cNvCxnSpPr>
            <a:stCxn id="8" idx="3"/>
            <a:endCxn id="6" idx="1"/>
          </p:cNvCxnSpPr>
          <p:nvPr/>
        </p:nvCxnSpPr>
        <p:spPr>
          <a:xfrm>
            <a:off x="5336596" y="3261994"/>
            <a:ext cx="1112796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CDAE764-8774-43AA-9208-C142710887A0}"/>
              </a:ext>
            </a:extLst>
          </p:cNvPr>
          <p:cNvCxnSpPr>
            <a:stCxn id="8" idx="0"/>
            <a:endCxn id="7" idx="2"/>
          </p:cNvCxnSpPr>
          <p:nvPr/>
        </p:nvCxnSpPr>
        <p:spPr>
          <a:xfrm flipV="1">
            <a:off x="4524590" y="2514601"/>
            <a:ext cx="873" cy="433069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F4BEE08-CDE1-4570-B476-7E2EB96A0516}"/>
              </a:ext>
            </a:extLst>
          </p:cNvPr>
          <p:cNvCxnSpPr>
            <a:stCxn id="23" idx="0"/>
            <a:endCxn id="12" idx="2"/>
          </p:cNvCxnSpPr>
          <p:nvPr/>
        </p:nvCxnSpPr>
        <p:spPr>
          <a:xfrm flipV="1">
            <a:off x="1303633" y="4927917"/>
            <a:ext cx="10478" cy="569275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8" descr="Via Tablet PC MS010 RT16 w IM">
            <a:extLst>
              <a:ext uri="{FF2B5EF4-FFF2-40B4-BE49-F238E27FC236}">
                <a16:creationId xmlns:a16="http://schemas.microsoft.com/office/drawing/2014/main" id="{0EC511E9-1278-4F02-8F5D-B64BE0313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contrast="-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089" y="5345268"/>
            <a:ext cx="1278255" cy="108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48" descr="Via Tablet PC MS010 RT16 w IM">
            <a:extLst>
              <a:ext uri="{FF2B5EF4-FFF2-40B4-BE49-F238E27FC236}">
                <a16:creationId xmlns:a16="http://schemas.microsoft.com/office/drawing/2014/main" id="{85F044E9-45C7-4D1D-B699-BA96D5591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contrast="-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527" y="5340032"/>
            <a:ext cx="1278255" cy="108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32">
            <a:extLst>
              <a:ext uri="{FF2B5EF4-FFF2-40B4-BE49-F238E27FC236}">
                <a16:creationId xmlns:a16="http://schemas.microsoft.com/office/drawing/2014/main" id="{E303F48D-7EB5-44D4-A94E-937CA7440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175" y="5497192"/>
            <a:ext cx="1204914" cy="785813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txBody>
          <a:bodyPr vert="horz" wrap="square" lIns="100584" tIns="50292" rIns="100584" bIns="50292" numCol="1" anchor="t" anchorCtr="0" compatLnSpc="1">
            <a:prstTxWarp prst="textNoShape">
              <a:avLst/>
            </a:prstTxWarp>
          </a:bodyPr>
          <a:lstStyle/>
          <a:p>
            <a:pPr algn="ctr" defTabSz="1005840"/>
            <a:r>
              <a:rPr lang="en-GB" sz="154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MHD Document Source</a:t>
            </a:r>
            <a:endParaRPr lang="en-GB" sz="198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77B18D7-9D73-42DB-A230-A9F2DC349345}"/>
              </a:ext>
            </a:extLst>
          </p:cNvPr>
          <p:cNvCxnSpPr>
            <a:stCxn id="13" idx="2"/>
            <a:endCxn id="25" idx="0"/>
          </p:cNvCxnSpPr>
          <p:nvPr/>
        </p:nvCxnSpPr>
        <p:spPr>
          <a:xfrm>
            <a:off x="8277716" y="3712527"/>
            <a:ext cx="0" cy="1751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32">
            <a:extLst>
              <a:ext uri="{FF2B5EF4-FFF2-40B4-BE49-F238E27FC236}">
                <a16:creationId xmlns:a16="http://schemas.microsoft.com/office/drawing/2014/main" id="{E37EFE08-5B6A-4784-9771-F3F300FFE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4782" y="5464015"/>
            <a:ext cx="1225868" cy="785813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txBody>
          <a:bodyPr vert="horz" wrap="square" lIns="100584" tIns="50292" rIns="100584" bIns="50292" numCol="1" anchor="t" anchorCtr="0" compatLnSpc="1">
            <a:prstTxWarp prst="textNoShape">
              <a:avLst/>
            </a:prstTxWarp>
          </a:bodyPr>
          <a:lstStyle/>
          <a:p>
            <a:pPr algn="ctr" defTabSz="1005840"/>
            <a:r>
              <a:rPr lang="en-GB" sz="154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MHD Document Consumer</a:t>
            </a:r>
            <a:endParaRPr lang="en-GB" sz="198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617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Audit Trail and Node Authentication (ATNA)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Establishes security measures which provide patient information confidentiality, data integrity and user accountability</a:t>
            </a:r>
          </a:p>
          <a:p>
            <a:r>
              <a:rPr lang="en-US" dirty="0"/>
              <a:t>FHIR was added for RESTful query of audit records</a:t>
            </a:r>
          </a:p>
          <a:p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https://wiki.ihe.net/index.php/Audit_Trail_and_Node_Authentication</a:t>
            </a:r>
            <a:r>
              <a:rPr lang="en-US" dirty="0"/>
              <a:t> 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AuditEvent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Bundle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932" y="2740268"/>
            <a:ext cx="4700791" cy="259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77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Mobile Alert Communication Management  (</a:t>
            </a:r>
            <a:r>
              <a:rPr lang="en-US" dirty="0" err="1"/>
              <a:t>mACM</a:t>
            </a:r>
            <a:r>
              <a:rPr lang="en-US" dirty="0"/>
              <a:t>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Provides ability to send short, unstructured text alerts to human recipients</a:t>
            </a:r>
          </a:p>
          <a:p>
            <a:r>
              <a:rPr lang="en-US"/>
              <a:t>Records the outcomes of any human interactions upon receipt of the alert</a:t>
            </a:r>
          </a:p>
          <a:p>
            <a:r>
              <a:rPr lang="en-US"/>
              <a:t>Allows for feedback mechanism to determine the status of an alert through the use of alert statuses</a:t>
            </a:r>
          </a:p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https://wiki.ihe.net/index.php/Mobile_Alert_Communication_Management(mACM)</a:t>
            </a:r>
            <a:r>
              <a:rPr lang="en-US" dirty="0"/>
              <a:t>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Communication, CommunicationRequest, OperationOutcome, Bundle</a:t>
            </a:r>
          </a:p>
          <a:p>
            <a:endParaRPr lang="en-US" dirty="0"/>
          </a:p>
        </p:txBody>
      </p:sp>
      <p:pic>
        <p:nvPicPr>
          <p:cNvPr id="16386" name="Picture 2" descr="mACM Process Flow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00955" y="2228136"/>
            <a:ext cx="4785868" cy="255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237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Mobile Care Services Discovery (mCSD)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discovery of a number of care service resources</a:t>
            </a:r>
          </a:p>
          <a:p>
            <a:pPr lvl="1"/>
            <a:r>
              <a:rPr lang="en-US" dirty="0"/>
              <a:t>Organizations such as Healthcare Information Exchanges (HIEs), Integrated Delivery Networks (IDNs), or family practices</a:t>
            </a:r>
          </a:p>
          <a:p>
            <a:pPr lvl="1"/>
            <a:r>
              <a:rPr lang="en-US" dirty="0"/>
              <a:t>Location are physical care delivery sites such as hospitals, clinics, health outposts, physician offices, labs, pharmacies</a:t>
            </a:r>
          </a:p>
          <a:p>
            <a:pPr lvl="1"/>
            <a:r>
              <a:rPr lang="en-US" dirty="0"/>
              <a:t>Practitioners are healthcare workers like physicians, nurses, or pharmacists</a:t>
            </a:r>
          </a:p>
          <a:p>
            <a:pPr lvl="1"/>
            <a:r>
              <a:rPr lang="en-US" dirty="0"/>
              <a:t>Healthcare Services can include surgical services, antenatal care services or primary care services</a:t>
            </a:r>
          </a:p>
          <a:p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https://wiki.ihe.net/index.php/Mobile_Care_Services_Discovery_(mCSD)</a:t>
            </a:r>
            <a:r>
              <a:rPr lang="en-US" dirty="0"/>
              <a:t>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/>
              <a:t>Organization, Location, Practitioner, PractitionerRole, </a:t>
            </a:r>
          </a:p>
          <a:p>
            <a:r>
              <a:rPr lang="en-US"/>
              <a:t>HealthcareService, OperationOutcome, Bundle</a:t>
            </a:r>
          </a:p>
          <a:p>
            <a:endParaRPr lang="en-US" dirty="0"/>
          </a:p>
        </p:txBody>
      </p:sp>
      <p:pic>
        <p:nvPicPr>
          <p:cNvPr id="17410" name="Picture 2" descr="mCSD Top-Level Relationships between Care Services Entit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61845" y="1793358"/>
            <a:ext cx="4693899" cy="337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676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1696926" y="3253702"/>
            <a:ext cx="7489873" cy="288504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A world in which everyone can securely access and use the right health data when and where they need it.</a:t>
            </a:r>
            <a:endParaRPr lang="en-US" sz="2640" dirty="0"/>
          </a:p>
          <a:p>
            <a:pPr marL="0" indent="0">
              <a:buNone/>
            </a:pPr>
            <a:endParaRPr lang="en-US" sz="2420" dirty="0"/>
          </a:p>
          <a:p>
            <a:pPr marL="0" indent="0">
              <a:buNone/>
            </a:pPr>
            <a:endParaRPr lang="en-US" sz="2420" dirty="0"/>
          </a:p>
          <a:p>
            <a:pPr marL="0" indent="0">
              <a:buNone/>
            </a:pPr>
            <a:endParaRPr lang="en-US" sz="1155" dirty="0"/>
          </a:p>
          <a:p>
            <a:pPr marL="0" indent="0">
              <a:buNone/>
            </a:pPr>
            <a:r>
              <a:rPr lang="en-US" sz="2200" dirty="0"/>
              <a:t>Enable seamless and secure access to health information that is usable whenever and wherever needed.</a:t>
            </a:r>
            <a:endParaRPr lang="en-US" sz="2640" dirty="0"/>
          </a:p>
          <a:p>
            <a:pPr marL="0" indent="0">
              <a:lnSpc>
                <a:spcPct val="100000"/>
              </a:lnSpc>
              <a:buNone/>
            </a:pPr>
            <a:endParaRPr lang="en-US" sz="2420" dirty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488075" y="2094519"/>
            <a:ext cx="4792291" cy="650118"/>
          </a:xfrm>
        </p:spPr>
        <p:txBody>
          <a:bodyPr>
            <a:normAutofit/>
          </a:bodyPr>
          <a:lstStyle/>
          <a:p>
            <a:r>
              <a:rPr lang="en-US" sz="3520" dirty="0"/>
              <a:t>Common Vision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45" y="4302990"/>
            <a:ext cx="2883700" cy="7864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13" y="2942941"/>
            <a:ext cx="1062411" cy="90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2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310" dirty="0"/>
              <a:t>Mobile Cross-Enterprise Document Data Element Extraction (</a:t>
            </a:r>
            <a:r>
              <a:rPr lang="en-US" sz="2310" dirty="0" err="1"/>
              <a:t>mXDE</a:t>
            </a:r>
            <a:r>
              <a:rPr lang="en-US" sz="2310" dirty="0"/>
              <a:t>)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691514" y="1961171"/>
            <a:ext cx="5697141" cy="4192098"/>
          </a:xfrm>
        </p:spPr>
        <p:txBody>
          <a:bodyPr/>
          <a:lstStyle/>
          <a:p>
            <a:r>
              <a:rPr lang="en-US" dirty="0"/>
              <a:t>Provides means to access data elements extracted from shared structured documents</a:t>
            </a:r>
          </a:p>
          <a:p>
            <a:r>
              <a:rPr lang="en-US" dirty="0"/>
              <a:t>Enables the deployment of health data exchange infrastructures where fine-grained access to health data coexists and complements the sharing of coarse-grained documents and the fine-grained data elements they contain</a:t>
            </a:r>
          </a:p>
          <a:p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https://wiki.ihe.net/index.php/Mobile_Cross-Enterprise_Document_Data_Element_Extraction</a:t>
            </a:r>
            <a:r>
              <a:rPr lang="en-US" dirty="0"/>
              <a:t>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Observation, AllergyIntolerance, Condition, DiagnosticReport, Medication, MedicationStatement, MedicationRequest, Immunization, Procedure, Encounter, Provenance, OperationOutcome, Bundle</a:t>
            </a:r>
          </a:p>
          <a:p>
            <a:endParaRPr lang="en-US" dirty="0"/>
          </a:p>
        </p:txBody>
      </p:sp>
      <p:pic>
        <p:nvPicPr>
          <p:cNvPr id="18437" name="Picture 5" descr="MXDE Pict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0800" y="1793359"/>
            <a:ext cx="2638922" cy="362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9349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Non-patient File Sharing (</a:t>
            </a:r>
            <a:r>
              <a:rPr lang="en-US" dirty="0" err="1"/>
              <a:t>NPFSm</a:t>
            </a:r>
            <a:r>
              <a:rPr lang="en-US" dirty="0"/>
              <a:t>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Defines how to enable the sharing of non-patient files</a:t>
            </a:r>
          </a:p>
          <a:p>
            <a:r>
              <a:rPr lang="en-US" dirty="0"/>
              <a:t>Files can be created, consumed and updated by many different systems involved in a wide variety of data sharing workflows</a:t>
            </a:r>
          </a:p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https://wiki.ihe.net/index.php/Non-patient_File_Sharing_(NPFSm)</a:t>
            </a:r>
            <a:r>
              <a:rPr lang="en-US" dirty="0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DocumentReference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OperationOutcome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Bundle</a:t>
            </a:r>
          </a:p>
          <a:p>
            <a:endParaRPr lang="en-US" dirty="0"/>
          </a:p>
        </p:txBody>
      </p:sp>
      <p:pic>
        <p:nvPicPr>
          <p:cNvPr id="23555" name="Picture 3" descr="Npfsactors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45895" y="3524726"/>
            <a:ext cx="6393527" cy="2628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62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Patient Demographics Query for Mobile (</a:t>
            </a:r>
            <a:r>
              <a:rPr lang="en-US" dirty="0" err="1"/>
              <a:t>PDQm</a:t>
            </a:r>
            <a:r>
              <a:rPr lang="en-US" dirty="0"/>
              <a:t>)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Defines interface to patient demographics supplier, to be used in many use cases: </a:t>
            </a:r>
          </a:p>
          <a:p>
            <a:pPr lvl="1"/>
            <a:r>
              <a:rPr lang="en-US"/>
              <a:t>A health portal securely exposing demographics data to browser based plugins</a:t>
            </a:r>
          </a:p>
          <a:p>
            <a:pPr lvl="1"/>
            <a:r>
              <a:rPr lang="en-US"/>
              <a:t>Medical devices which need to access patient demographic information</a:t>
            </a:r>
          </a:p>
          <a:p>
            <a:pPr lvl="1"/>
            <a:r>
              <a:rPr lang="en-US"/>
              <a:t>Mobile devices used by physicians (example bedside eCharts) which need to establish patient context by scanning a bracelet</a:t>
            </a:r>
          </a:p>
          <a:p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https://wiki.ihe.net/index.php/Patient_Demographics_Query_for_Mobile_(PDQm)</a:t>
            </a:r>
            <a:r>
              <a:rPr lang="en-US" dirty="0"/>
              <a:t>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Patient, OperationOutcome, Bundle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381" y="1961171"/>
            <a:ext cx="3252504" cy="353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585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Patient Identifier Cross-Reference for Mobile (</a:t>
            </a:r>
            <a:r>
              <a:rPr lang="en-US" dirty="0" err="1"/>
              <a:t>PIXm</a:t>
            </a:r>
            <a:r>
              <a:rPr lang="en-US" dirty="0"/>
              <a:t>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Provides ability to query for list of patient identifiers based on the patient identifier in a different domain and retrieve a patient’s cross-domain identifiers information</a:t>
            </a:r>
          </a:p>
          <a:p>
            <a:r>
              <a:rPr lang="en-US"/>
              <a:t>Deals only with patient IDs - covers cases where you don't want to disclose/exchange more of the patient resource</a:t>
            </a:r>
          </a:p>
          <a:p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https://wiki.ihe.net/index.php/Patient_Identifier_Cross-Reference_for_Mobile_(PIXm)</a:t>
            </a:r>
            <a:r>
              <a:rPr lang="en-US" dirty="0"/>
              <a:t>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Patient, Operation, Parameter, OperationOutcome, Bundle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465" y="2254787"/>
            <a:ext cx="3609298" cy="316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4249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Internet User Authentication (IUA) </a:t>
            </a:r>
            <a:r>
              <a:rPr lang="mr-IN" dirty="0"/>
              <a:t>–</a:t>
            </a:r>
            <a:r>
              <a:rPr lang="en-US" dirty="0"/>
              <a:t> Special Mention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Actors should not communicate any patient information unless proper authentication, authorization, and communications security have been performed</a:t>
            </a:r>
          </a:p>
          <a:p>
            <a:r>
              <a:rPr lang="en-US" dirty="0"/>
              <a:t>Profile of the OAuth protocol</a:t>
            </a:r>
          </a:p>
          <a:p>
            <a:r>
              <a:rPr lang="en-US" dirty="0"/>
              <a:t>IUA enables external Authorization providers, which can leverage pluggable authentication providers</a:t>
            </a:r>
          </a:p>
          <a:p>
            <a:r>
              <a:rPr lang="en-US" dirty="0"/>
              <a:t>Network communication security and user authentication are layered in at the HTTP transport layer and do not modify the interoperability characteristics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https://wiki.ihe.net/index.php/Internet_User_Authorization</a:t>
            </a:r>
            <a:r>
              <a:rPr lang="en-US" dirty="0"/>
              <a:t> </a:t>
            </a:r>
          </a:p>
        </p:txBody>
      </p:sp>
      <p:pic>
        <p:nvPicPr>
          <p:cNvPr id="13314" name="Picture 2" descr="http://wiki.ihe.net/images/thumb/6/6e/IUA_Actors_Figure_01.png/600px-IUA_Actors_Figure_01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47163" y="2599273"/>
            <a:ext cx="4796212" cy="254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7556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RADIOLOGY PROFILES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IHE Profiles on FHIR® </a:t>
            </a:r>
          </a:p>
        </p:txBody>
      </p:sp>
      <p:pic>
        <p:nvPicPr>
          <p:cNvPr id="19458" name="Picture 2" descr="Image result for radiology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30372" y="2185721"/>
            <a:ext cx="2187178" cy="217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7716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Radiology Profiles on FHIR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Standardized Operational Log of Events (SOLE)</a:t>
            </a:r>
          </a:p>
          <a:p>
            <a:endParaRPr lang="en-US" dirty="0"/>
          </a:p>
          <a:p>
            <a:r>
              <a:rPr lang="en-US" dirty="0"/>
              <a:t>Special mention as these use compatible DICOM web</a:t>
            </a:r>
          </a:p>
          <a:p>
            <a:pPr lvl="1"/>
            <a:r>
              <a:rPr lang="en-US" dirty="0"/>
              <a:t>Web Image Capture (WIC)</a:t>
            </a:r>
          </a:p>
          <a:p>
            <a:pPr lvl="1"/>
            <a:r>
              <a:rPr lang="en-US" dirty="0"/>
              <a:t>Web Image Access (WIA) formerly called MHD-I</a:t>
            </a:r>
          </a:p>
          <a:p>
            <a:pPr lvl="1"/>
            <a:r>
              <a:rPr lang="en-US" dirty="0"/>
              <a:t>Invoke Image Display (IID) - Special mention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0469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Standardized Operational Log of Events (SOLE)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Supports business intelligence tools</a:t>
            </a:r>
          </a:p>
          <a:p>
            <a:r>
              <a:rPr lang="en-US" dirty="0"/>
              <a:t>Information often resides in several different systems, and there are not standard ways to obtain the information</a:t>
            </a:r>
          </a:p>
          <a:p>
            <a:r>
              <a:rPr lang="en-US" dirty="0"/>
              <a:t>SOLE defines a way to exchange information about events that can then be collected and displayed using standard methods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https://wiki.ihe.net/index.php/Standardized_Operational_Log_of_Events_(SOLE)</a:t>
            </a:r>
            <a:r>
              <a:rPr lang="en-US" dirty="0"/>
              <a:t>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AuditEvent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Bundle</a:t>
            </a:r>
          </a:p>
          <a:p>
            <a:endParaRPr lang="en-US" dirty="0"/>
          </a:p>
        </p:txBody>
      </p:sp>
      <p:pic>
        <p:nvPicPr>
          <p:cNvPr id="29698" name="Picture 2" descr="IHE-RAD-SOLE-Actor-transac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82786" y="1892840"/>
            <a:ext cx="4396187" cy="3511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331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53618" y="5584791"/>
            <a:ext cx="9404781" cy="624131"/>
          </a:xfrm>
        </p:spPr>
        <p:txBody>
          <a:bodyPr>
            <a:normAutofit fontScale="90000"/>
          </a:bodyPr>
          <a:lstStyle/>
          <a:p>
            <a:r>
              <a:rPr lang="en-US" dirty="0"/>
              <a:t>Patient care coordination Profiles</a:t>
            </a:r>
            <a:endParaRPr lang="en-C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IHE Profiles on FHIR® 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Model 4" descr="DNA">
                <a:extLst>
                  <a:ext uri="{FF2B5EF4-FFF2-40B4-BE49-F238E27FC236}">
                    <a16:creationId xmlns:a16="http://schemas.microsoft.com/office/drawing/2014/main" id="{2BE48C14-8602-462D-A5CA-FED665C6765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32713334"/>
                  </p:ext>
                </p:extLst>
              </p:nvPr>
            </p:nvGraphicFramePr>
            <p:xfrm rot="2350699">
              <a:off x="4436893" y="1047197"/>
              <a:ext cx="919115" cy="4223101"/>
            </p:xfrm>
            <a:graphic>
              <a:graphicData uri="http://schemas.microsoft.com/office/drawing/2017/model3d">
                <am3d:model3d r:embed="rId2">
                  <am3d:spPr>
                    <a:xfrm rot="2350699">
                      <a:off x="0" y="0"/>
                      <a:ext cx="919115" cy="4223101"/>
                    </a:xfrm>
                    <a:prstGeom prst="rect">
                      <a:avLst/>
                    </a:prstGeom>
                  </am3d:spPr>
                  <am3d:camera>
                    <am3d:pos x="0" y="0" z="491275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4731" d="1000000"/>
                    <am3d:preTrans dx="-118" dy="-18000000" dz="-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44704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Model 4" descr="DNA">
                <a:extLst>
                  <a:ext uri="{FF2B5EF4-FFF2-40B4-BE49-F238E27FC236}">
                    <a16:creationId xmlns:a16="http://schemas.microsoft.com/office/drawing/2014/main" id="{2BE48C14-8602-462D-A5CA-FED665C676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350699">
                <a:off x="4436893" y="1047197"/>
                <a:ext cx="919115" cy="422310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92884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Patient Care Coordination Profiles on FHIR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Clinical Mapping (CMAP)</a:t>
            </a:r>
          </a:p>
          <a:p>
            <a:r>
              <a:rPr lang="en-US" dirty="0"/>
              <a:t>Dynamic Care Planning (DCP)</a:t>
            </a:r>
          </a:p>
          <a:p>
            <a:r>
              <a:rPr lang="en-US" dirty="0"/>
              <a:t>Dynamic Care Team Management (DCTM)</a:t>
            </a:r>
          </a:p>
          <a:p>
            <a:r>
              <a:rPr lang="en-US" dirty="0"/>
              <a:t>Point of Care Medical Device Tracking (PMDT)</a:t>
            </a:r>
          </a:p>
          <a:p>
            <a:r>
              <a:rPr lang="en-US" dirty="0"/>
              <a:t>Query for Existing Data for Mobile (</a:t>
            </a:r>
            <a:r>
              <a:rPr lang="en-US" dirty="0" err="1"/>
              <a:t>mQED</a:t>
            </a:r>
            <a:r>
              <a:rPr lang="en-US" dirty="0"/>
              <a:t>) </a:t>
            </a:r>
          </a:p>
          <a:p>
            <a:r>
              <a:rPr lang="en-US" dirty="0"/>
              <a:t>Reconciliation of Clinical Content and Care Providers (RECON)</a:t>
            </a:r>
          </a:p>
          <a:p>
            <a:r>
              <a:rPr lang="en-US" dirty="0"/>
              <a:t>Remote Patient Monitoring (RPM)</a:t>
            </a:r>
          </a:p>
          <a:p>
            <a:r>
              <a:rPr lang="en-US" dirty="0"/>
              <a:t>Routine Interfacility Patient Transport (RIPT)</a:t>
            </a:r>
          </a:p>
          <a:p>
            <a:r>
              <a:rPr lang="en-US" dirty="0"/>
              <a:t>Emergency Transport to Facility (ETF)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578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1710613" y="2965036"/>
            <a:ext cx="7937240" cy="2633937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200" dirty="0"/>
              <a:t>To provide standards that empower global health data interoperability.</a:t>
            </a:r>
            <a:endParaRPr lang="en-US" sz="2640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IHE improves healthcare by providing specifications, tools and services for interoperability. IHE engages clinicians, health authorities, industry, and users to develop, test, and implement standards-based solutions to vital health information needs.</a:t>
            </a:r>
            <a:endParaRPr lang="en-US" sz="2420" dirty="0"/>
          </a:p>
          <a:p>
            <a:pPr marL="0" indent="0">
              <a:lnSpc>
                <a:spcPct val="100000"/>
              </a:lnSpc>
              <a:buNone/>
            </a:pPr>
            <a:endParaRPr lang="en-US" sz="2420" dirty="0"/>
          </a:p>
          <a:p>
            <a:pPr marL="0" indent="0">
              <a:lnSpc>
                <a:spcPct val="100000"/>
              </a:lnSpc>
              <a:buNone/>
            </a:pPr>
            <a:endParaRPr lang="en-US" sz="2420" dirty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430974" y="2106861"/>
            <a:ext cx="4644113" cy="650118"/>
          </a:xfrm>
        </p:spPr>
        <p:txBody>
          <a:bodyPr>
            <a:normAutofit/>
          </a:bodyPr>
          <a:lstStyle/>
          <a:p>
            <a:r>
              <a:rPr lang="en-US" sz="3520" dirty="0"/>
              <a:t>Common Mission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13" y="2942941"/>
            <a:ext cx="1062411" cy="9096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45" y="4104801"/>
            <a:ext cx="2883700" cy="78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0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Clinical Mapping (CMAP)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Supports the need of systems to translate codes from one terminology to another to support exchange of information between different systems</a:t>
            </a:r>
          </a:p>
          <a:p>
            <a:r>
              <a:rPr lang="en-US" dirty="0"/>
              <a:t>Often needed at workflow boundaries where concepts used in one workflow have different names than those in another workflow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https://wiki.ihe.net/index.php/Clinical_Mapping</a:t>
            </a:r>
            <a:r>
              <a:rPr lang="en-US" dirty="0"/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ConceptMap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Parameters</a:t>
            </a:r>
          </a:p>
          <a:p>
            <a:endParaRPr lang="en-US" dirty="0"/>
          </a:p>
        </p:txBody>
      </p:sp>
      <p:pic>
        <p:nvPicPr>
          <p:cNvPr id="10244" name="Picture 4" descr="CMAP actortransac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6794" y="3164159"/>
            <a:ext cx="3111598" cy="235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989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Guideline Appropriate Ordering (GAO)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 communication of decision support guidance on whether or not an order is appropriate from EHR, hospital or departmental information systems</a:t>
            </a:r>
          </a:p>
          <a:p>
            <a:r>
              <a:rPr lang="en-US" dirty="0"/>
              <a:t>Enable receivers to validate that decision support was used to determine the appropriateness of those orders according to guidelines</a:t>
            </a:r>
          </a:p>
          <a:p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https://www.ihe.net/uploadedFiles/Documents/PCC/IHE_PCC_Suppl_GAO.pdf</a:t>
            </a:r>
            <a:r>
              <a:rPr lang="en-US" dirty="0"/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Authorization, Order, Practitioner, Questionnaire, Parameters, Patient, Provider,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DiagnosticOrder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QuestionnaireResponse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4522" y="4214382"/>
            <a:ext cx="6609356" cy="112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3849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BE0287-FB02-4DA2-AE17-A9BFC209BDDE}"/>
              </a:ext>
            </a:extLst>
          </p:cNvPr>
          <p:cNvSpPr txBox="1"/>
          <p:nvPr/>
        </p:nvSpPr>
        <p:spPr>
          <a:xfrm rot="20312005">
            <a:off x="1629126" y="2481276"/>
            <a:ext cx="7182169" cy="3151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941" dirty="0">
                <a:solidFill>
                  <a:schemeClr val="bg2">
                    <a:lumMod val="90000"/>
                  </a:schemeClr>
                </a:solidFill>
              </a:rPr>
              <a:t>Update 2018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Care Plans can be dynamically created from tools used to support evidence-base practice</a:t>
            </a:r>
            <a:endParaRPr lang="en-US" dirty="0"/>
          </a:p>
          <a:p>
            <a:r>
              <a:rPr lang="en-US" dirty="0"/>
              <a:t>Care Plans can be dynamically updated as the patient interacts with the healthcare system</a:t>
            </a:r>
          </a:p>
          <a:p>
            <a:r>
              <a:rPr lang="en-US" dirty="0"/>
              <a:t>Provides structures and transactions for care planning</a:t>
            </a:r>
          </a:p>
          <a:p>
            <a:r>
              <a:rPr lang="en-US" dirty="0"/>
              <a:t>Promotes sharing Care Plans that meet the needs of many, such as providers, patients and payers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Source TBA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CarePlan, Subscription,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PlanDefintion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ActivityDefinition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/>
          </a:p>
        </p:txBody>
      </p:sp>
      <p:grpSp>
        <p:nvGrpSpPr>
          <p:cNvPr id="24" name="Canvas 428"/>
          <p:cNvGrpSpPr/>
          <p:nvPr/>
        </p:nvGrpSpPr>
        <p:grpSpPr>
          <a:xfrm>
            <a:off x="4931938" y="1690278"/>
            <a:ext cx="5552405" cy="4120598"/>
            <a:chOff x="-146730" y="0"/>
            <a:chExt cx="8376330" cy="5323840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8229600" cy="5323840"/>
            </a:xfrm>
            <a:prstGeom prst="rect">
              <a:avLst/>
            </a:prstGeom>
            <a:noFill/>
            <a:ln>
              <a:noFill/>
            </a:ln>
          </p:spPr>
        </p:sp>
        <p:cxnSp>
          <p:nvCxnSpPr>
            <p:cNvPr id="26" name="Line 316"/>
            <p:cNvCxnSpPr>
              <a:cxnSpLocks noChangeShapeType="1"/>
            </p:cNvCxnSpPr>
            <p:nvPr/>
          </p:nvCxnSpPr>
          <p:spPr bwMode="auto">
            <a:xfrm>
              <a:off x="1646898" y="1133598"/>
              <a:ext cx="0" cy="313360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27" name="Text Box 320"/>
            <p:cNvSpPr txBox="1">
              <a:spLocks noChangeArrowheads="1"/>
            </p:cNvSpPr>
            <p:nvPr/>
          </p:nvSpPr>
          <p:spPr bwMode="auto">
            <a:xfrm>
              <a:off x="19212" y="4200282"/>
              <a:ext cx="2352513" cy="40640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75438" tIns="37719" rIns="75438" bIns="37719" anchor="t" anchorCtr="0" upright="1">
              <a:noAutofit/>
            </a:bodyPr>
            <a:lstStyle/>
            <a:p>
              <a:pPr algn="ctr">
                <a:spcBef>
                  <a:spcPts val="495"/>
                </a:spcBef>
                <a:spcAft>
                  <a:spcPts val="495"/>
                </a:spcAft>
              </a:pPr>
              <a:r>
                <a:rPr lang="en-US" sz="99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Care Plan Guidance Service</a:t>
              </a:r>
            </a:p>
          </p:txBody>
        </p:sp>
        <p:sp>
          <p:nvSpPr>
            <p:cNvPr id="28" name="Text Box 322"/>
            <p:cNvSpPr txBox="1">
              <a:spLocks noChangeArrowheads="1"/>
            </p:cNvSpPr>
            <p:nvPr/>
          </p:nvSpPr>
          <p:spPr bwMode="auto">
            <a:xfrm>
              <a:off x="-146730" y="584957"/>
              <a:ext cx="5663484" cy="54864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75438" tIns="37719" rIns="75438" bIns="37719" anchor="t" anchorCtr="0" upright="1">
              <a:noAutofit/>
            </a:bodyPr>
            <a:lstStyle/>
            <a:p>
              <a:pPr algn="ctr">
                <a:spcBef>
                  <a:spcPts val="495"/>
                </a:spcBef>
                <a:spcAft>
                  <a:spcPts val="495"/>
                </a:spcAft>
              </a:pPr>
              <a:r>
                <a:rPr lang="en-US" sz="990">
                  <a:latin typeface="Times New Roman" panose="02020603050405020304" pitchFamily="18" charset="0"/>
                  <a:ea typeface="Times New Roman" panose="02020603050405020304" pitchFamily="18" charset="0"/>
                </a:rPr>
                <a:t>Care Plan Contributor</a:t>
              </a: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3173730" y="1276350"/>
              <a:ext cx="1569720" cy="2990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spcBef>
                  <a:spcPts val="495"/>
                </a:spcBef>
                <a:spcAft>
                  <a:spcPts val="0"/>
                </a:spcAft>
              </a:pPr>
              <a:r>
                <a:rPr lang="en-US" sz="907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907" dirty="0">
                  <a:latin typeface="Times New Roman" panose="02020603050405020304" pitchFamily="18" charset="0"/>
                  <a:ea typeface="Times New Roman" panose="02020603050405020304" pitchFamily="18" charset="0"/>
                  <a:sym typeface="Symbol" panose="05050102010706020507" pitchFamily="18" charset="2"/>
                </a:rPr>
                <a:t></a:t>
              </a:r>
              <a:r>
                <a:rPr lang="en-US" sz="907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Apply Care Plan Operation [PCC – Y7]</a:t>
              </a:r>
              <a:endParaRPr lang="en-US" sz="99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>
                <a:spcBef>
                  <a:spcPts val="495"/>
                </a:spcBef>
                <a:spcAft>
                  <a:spcPts val="0"/>
                </a:spcAft>
              </a:pPr>
              <a:r>
                <a:rPr lang="en-US" sz="907" dirty="0">
                  <a:latin typeface="Times New Roman" panose="02020603050405020304" pitchFamily="18" charset="0"/>
                  <a:ea typeface="Times New Roman" panose="02020603050405020304" pitchFamily="18" charset="0"/>
                  <a:sym typeface="Symbol" panose="05050102010706020507" pitchFamily="18" charset="2"/>
                </a:rPr>
                <a:t></a:t>
              </a:r>
              <a:r>
                <a:rPr lang="en-US" sz="907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Update Care Plan [PCC-37] </a:t>
              </a:r>
              <a:endParaRPr lang="en-US" sz="99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>
                <a:spcBef>
                  <a:spcPts val="495"/>
                </a:spcBef>
                <a:spcAft>
                  <a:spcPts val="0"/>
                </a:spcAft>
              </a:pPr>
              <a:r>
                <a:rPr lang="en-US" sz="907" dirty="0">
                  <a:latin typeface="Times New Roman" panose="02020603050405020304" pitchFamily="18" charset="0"/>
                  <a:ea typeface="Times New Roman" panose="02020603050405020304" pitchFamily="18" charset="0"/>
                  <a:sym typeface="Symbol" panose="05050102010706020507" pitchFamily="18" charset="2"/>
                </a:rPr>
                <a:t></a:t>
              </a:r>
              <a:r>
                <a:rPr lang="en-US" sz="907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Search for Care Plan [PCC-41]</a:t>
              </a:r>
              <a:endParaRPr lang="en-US" sz="99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>
                <a:spcBef>
                  <a:spcPts val="495"/>
                </a:spcBef>
                <a:spcAft>
                  <a:spcPts val="0"/>
                </a:spcAft>
              </a:pPr>
              <a:r>
                <a:rPr lang="en-US" sz="907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907" dirty="0">
                  <a:latin typeface="Times New Roman" panose="02020603050405020304" pitchFamily="18" charset="0"/>
                  <a:ea typeface="Times New Roman" panose="02020603050405020304" pitchFamily="18" charset="0"/>
                  <a:sym typeface="Symbol" panose="05050102010706020507" pitchFamily="18" charset="2"/>
                </a:rPr>
                <a:t></a:t>
              </a:r>
              <a:r>
                <a:rPr lang="en-US" sz="907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Retrieve Care Plan [PCC-38]</a:t>
              </a:r>
              <a:endParaRPr lang="en-US" sz="99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>
                <a:spcBef>
                  <a:spcPts val="495"/>
                </a:spcBef>
                <a:spcAft>
                  <a:spcPts val="0"/>
                </a:spcAft>
              </a:pPr>
              <a:r>
                <a:rPr lang="en-US" sz="907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907" dirty="0">
                  <a:latin typeface="Times New Roman" panose="02020603050405020304" pitchFamily="18" charset="0"/>
                  <a:ea typeface="Times New Roman" panose="02020603050405020304" pitchFamily="18" charset="0"/>
                  <a:sym typeface="Symbol" panose="05050102010706020507" pitchFamily="18" charset="2"/>
                </a:rPr>
                <a:t></a:t>
              </a:r>
              <a:r>
                <a:rPr lang="en-US" sz="907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Subscribe to Care Plan Updates [PCC-39]</a:t>
              </a:r>
              <a:endParaRPr lang="en-US" sz="99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>
                <a:spcBef>
                  <a:spcPts val="495"/>
                </a:spcBef>
                <a:spcAft>
                  <a:spcPts val="0"/>
                </a:spcAft>
              </a:pPr>
              <a:r>
                <a:rPr lang="en-US" sz="99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r>
                <a:rPr lang="en-US" sz="907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907" dirty="0">
                  <a:latin typeface="Times New Roman" panose="02020603050405020304" pitchFamily="18" charset="0"/>
                  <a:ea typeface="Times New Roman" panose="02020603050405020304" pitchFamily="18" charset="0"/>
                  <a:sym typeface="Symbol" panose="05050102010706020507" pitchFamily="18" charset="2"/>
                </a:rPr>
                <a:t></a:t>
              </a:r>
              <a:r>
                <a:rPr lang="en-US" sz="907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Provide Care Plan [PCC-40]</a:t>
              </a:r>
              <a:endParaRPr lang="en-US" sz="99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0" name="Text Box 320"/>
            <p:cNvSpPr txBox="1">
              <a:spLocks noChangeArrowheads="1"/>
            </p:cNvSpPr>
            <p:nvPr/>
          </p:nvSpPr>
          <p:spPr bwMode="auto">
            <a:xfrm>
              <a:off x="2608624" y="4210050"/>
              <a:ext cx="2172926" cy="405765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75438" tIns="37719" rIns="75438" bIns="37719" anchor="t" anchorCtr="0" upright="1">
              <a:noAutofit/>
            </a:bodyPr>
            <a:lstStyle/>
            <a:p>
              <a:pPr algn="ctr">
                <a:spcBef>
                  <a:spcPts val="495"/>
                </a:spcBef>
                <a:spcAft>
                  <a:spcPts val="495"/>
                </a:spcAft>
              </a:pPr>
              <a:r>
                <a:rPr lang="en-US" sz="990">
                  <a:latin typeface="Times New Roman" panose="02020603050405020304" pitchFamily="18" charset="0"/>
                  <a:ea typeface="Times New Roman" panose="02020603050405020304" pitchFamily="18" charset="0"/>
                </a:rPr>
                <a:t>Care Plan Service</a:t>
              </a:r>
            </a:p>
          </p:txBody>
        </p:sp>
        <p:cxnSp>
          <p:nvCxnSpPr>
            <p:cNvPr id="31" name="Line 316"/>
            <p:cNvCxnSpPr>
              <a:cxnSpLocks noChangeShapeType="1"/>
            </p:cNvCxnSpPr>
            <p:nvPr/>
          </p:nvCxnSpPr>
          <p:spPr bwMode="auto">
            <a:xfrm>
              <a:off x="3046731" y="1162151"/>
              <a:ext cx="635" cy="304789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115789" y="1155289"/>
              <a:ext cx="1562708" cy="32816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spcBef>
                  <a:spcPts val="495"/>
                </a:spcBef>
                <a:spcAft>
                  <a:spcPts val="0"/>
                </a:spcAft>
              </a:pPr>
              <a:r>
                <a:rPr lang="en-US" sz="907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907" dirty="0">
                  <a:latin typeface="Times New Roman" panose="02020603050405020304" pitchFamily="18" charset="0"/>
                  <a:ea typeface="Times New Roman" panose="02020603050405020304" pitchFamily="18" charset="0"/>
                  <a:sym typeface="Symbol" panose="05050102010706020507" pitchFamily="18" charset="2"/>
                </a:rPr>
                <a:t></a:t>
              </a:r>
              <a:r>
                <a:rPr lang="en-US" sz="907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Search for Plan Def [PCC-Y3] </a:t>
              </a:r>
              <a:endParaRPr lang="en-US" sz="99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>
                <a:spcBef>
                  <a:spcPts val="495"/>
                </a:spcBef>
                <a:spcAft>
                  <a:spcPts val="0"/>
                </a:spcAft>
              </a:pPr>
              <a:r>
                <a:rPr lang="en-US" sz="907" dirty="0">
                  <a:latin typeface="Times New Roman" panose="02020603050405020304" pitchFamily="18" charset="0"/>
                  <a:ea typeface="Times New Roman" panose="02020603050405020304" pitchFamily="18" charset="0"/>
                  <a:sym typeface="Symbol" panose="05050102010706020507" pitchFamily="18" charset="2"/>
                </a:rPr>
                <a:t></a:t>
              </a:r>
              <a:r>
                <a:rPr lang="en-US" sz="907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Retrieve Plan Def [PCC-Y2]</a:t>
              </a:r>
              <a:endParaRPr lang="en-US" sz="99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>
                <a:spcBef>
                  <a:spcPts val="495"/>
                </a:spcBef>
                <a:spcAft>
                  <a:spcPts val="0"/>
                </a:spcAft>
              </a:pPr>
              <a:r>
                <a:rPr lang="en-US" sz="907" dirty="0">
                  <a:latin typeface="Times New Roman" panose="02020603050405020304" pitchFamily="18" charset="0"/>
                  <a:ea typeface="Times New Roman" panose="02020603050405020304" pitchFamily="18" charset="0"/>
                  <a:sym typeface="Symbol" panose="05050102010706020507" pitchFamily="18" charset="2"/>
                </a:rPr>
                <a:t></a:t>
              </a:r>
              <a:r>
                <a:rPr lang="en-US" sz="907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Update Plan Def [PCC-Y1] </a:t>
              </a:r>
              <a:endParaRPr lang="en-US" sz="99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>
                <a:spcBef>
                  <a:spcPts val="495"/>
                </a:spcBef>
                <a:spcAft>
                  <a:spcPts val="0"/>
                </a:spcAft>
              </a:pPr>
              <a:r>
                <a:rPr lang="en-US" sz="907" dirty="0">
                  <a:latin typeface="Times New Roman" panose="02020603050405020304" pitchFamily="18" charset="0"/>
                  <a:ea typeface="Times New Roman" panose="02020603050405020304" pitchFamily="18" charset="0"/>
                  <a:sym typeface="Symbol" panose="05050102010706020507" pitchFamily="18" charset="2"/>
                </a:rPr>
                <a:t></a:t>
              </a:r>
              <a:r>
                <a:rPr lang="en-US" sz="907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Subscribe to Plan Def Updates [PCC-Y4]</a:t>
              </a:r>
              <a:endParaRPr lang="en-US" sz="99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>
                <a:spcBef>
                  <a:spcPts val="495"/>
                </a:spcBef>
                <a:spcAft>
                  <a:spcPts val="0"/>
                </a:spcAft>
              </a:pPr>
              <a:r>
                <a:rPr lang="en-US" sz="99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r>
                <a:rPr lang="en-US" sz="907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907" dirty="0">
                  <a:latin typeface="Times New Roman" panose="02020603050405020304" pitchFamily="18" charset="0"/>
                  <a:ea typeface="Times New Roman" panose="02020603050405020304" pitchFamily="18" charset="0"/>
                  <a:sym typeface="Symbol" panose="05050102010706020507" pitchFamily="18" charset="2"/>
                </a:rPr>
                <a:t></a:t>
              </a:r>
              <a:r>
                <a:rPr lang="en-US" sz="907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Provide Plan Def [PCC-Y5]</a:t>
              </a:r>
              <a:endParaRPr lang="en-US" sz="99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>
                <a:spcBef>
                  <a:spcPts val="495"/>
                </a:spcBef>
                <a:spcAft>
                  <a:spcPts val="0"/>
                </a:spcAft>
              </a:pPr>
              <a:r>
                <a:rPr lang="en-US" sz="907" dirty="0">
                  <a:latin typeface="Times New Roman" panose="02020603050405020304" pitchFamily="18" charset="0"/>
                  <a:ea typeface="Times New Roman" panose="02020603050405020304" pitchFamily="18" charset="0"/>
                  <a:sym typeface="Symbol" panose="05050102010706020507" pitchFamily="18" charset="2"/>
                </a:rPr>
                <a:t></a:t>
              </a:r>
              <a:r>
                <a:rPr lang="en-US" sz="907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Provide Activity Def [PCC-Y6]</a:t>
              </a:r>
              <a:endParaRPr lang="en-US" sz="99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33" name="Title 1"/>
          <p:cNvSpPr txBox="1">
            <a:spLocks/>
          </p:cNvSpPr>
          <p:nvPr/>
        </p:nvSpPr>
        <p:spPr>
          <a:xfrm>
            <a:off x="12736" y="78161"/>
            <a:ext cx="10058399" cy="84949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horz" lIns="75438" tIns="37719" rIns="75438" bIns="3771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30" dirty="0">
                <a:solidFill>
                  <a:schemeClr val="bg1"/>
                </a:solidFill>
              </a:rPr>
              <a:t>Dynamic Care Planning (DCP) - Update</a:t>
            </a:r>
          </a:p>
        </p:txBody>
      </p:sp>
    </p:spTree>
    <p:extLst>
      <p:ext uri="{BB962C8B-B14F-4D97-AF65-F5344CB8AC3E}">
        <p14:creationId xmlns:p14="http://schemas.microsoft.com/office/powerpoint/2010/main" val="31057426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 Care Team Management (DCTM)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a mechanism to facilitate system interactions to support care team membership such as:</a:t>
            </a:r>
          </a:p>
          <a:p>
            <a:pPr lvl="1"/>
            <a:r>
              <a:rPr lang="en-US" dirty="0"/>
              <a:t>Discovering Care Teams</a:t>
            </a:r>
          </a:p>
          <a:p>
            <a:pPr lvl="1"/>
            <a:r>
              <a:rPr lang="en-US" dirty="0"/>
              <a:t>Creating/updating Care Teams</a:t>
            </a:r>
          </a:p>
          <a:p>
            <a:pPr lvl="1"/>
            <a:r>
              <a:rPr lang="en-US" dirty="0"/>
              <a:t>Listing Care Teams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https://wiki.ihe.net/index.php/Dynamic_Care_Team_Management</a:t>
            </a:r>
            <a:r>
              <a:rPr lang="en-US" dirty="0"/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CareTeam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Subscription</a:t>
            </a:r>
          </a:p>
          <a:p>
            <a:endParaRPr lang="en-US" dirty="0"/>
          </a:p>
        </p:txBody>
      </p:sp>
      <p:pic>
        <p:nvPicPr>
          <p:cNvPr id="12290" name="Picture 2" descr="DCTM market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298" y="4505837"/>
            <a:ext cx="2411585" cy="187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DCTMactorTransaction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68437" y="1860615"/>
            <a:ext cx="3579060" cy="367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061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Point-of-Care Medical Device Tracking (PMDT)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Closes the loop on data acquisition at the point-of-care in support of reporting data about implantable medical devices (e.g., pacemaker, titanium plates) and medical devices (e.g., vital sign monitors, pulse oximeters, blood glucose monitors) during a procedure</a:t>
            </a:r>
          </a:p>
          <a:p>
            <a:r>
              <a:rPr lang="en-US" dirty="0"/>
              <a:t>Enables information it to be retrieved and reused at a later time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https://wiki.ihe.net/index.php/Point-of-Care_Medical_Device_Tracking</a:t>
            </a:r>
            <a:r>
              <a:rPr lang="en-US" dirty="0"/>
              <a:t>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Device, Procedure</a:t>
            </a:r>
          </a:p>
          <a:p>
            <a:endParaRPr lang="en-US" dirty="0"/>
          </a:p>
        </p:txBody>
      </p:sp>
      <p:pic>
        <p:nvPicPr>
          <p:cNvPr id="26626" name="Picture 2" descr="PMDTwikipageActorsTransactions 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0358" y="2266669"/>
            <a:ext cx="4172285" cy="2837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304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Query for Existing Data for Mobile (</a:t>
            </a:r>
            <a:r>
              <a:rPr lang="en-US" dirty="0" err="1"/>
              <a:t>mQED</a:t>
            </a:r>
            <a:r>
              <a:rPr lang="en-US" dirty="0"/>
              <a:t>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Supports queries for clinical data elements (e.g., observations, allergies, etc.) by making the information widely available to other systems within and across enterprises</a:t>
            </a:r>
          </a:p>
          <a:p>
            <a:r>
              <a:rPr lang="en-US" dirty="0"/>
              <a:t>Aimed at class of systems that are resource- and platform-constrained (e.g., tablets, smartphones, and embedded devices including home-health devices)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https://wiki.ihe.net/index.php/Query_for_Existing_Data_for_Mobile</a:t>
            </a:r>
            <a:r>
              <a:rPr lang="en-US" dirty="0"/>
              <a:t>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Observation,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AllergyIntolerance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Condition,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DiagnosticReport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Medication,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MedicationStatement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MedicationRequest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Immunization, Procedure, Encounter, Provenance,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OperationOutcome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Bundle</a:t>
            </a:r>
          </a:p>
          <a:p>
            <a:endParaRPr lang="en-US" dirty="0"/>
          </a:p>
        </p:txBody>
      </p:sp>
      <p:pic>
        <p:nvPicPr>
          <p:cNvPr id="27650" name="Picture 2" descr="MXDE-Figure-45-2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64690" y="1975431"/>
            <a:ext cx="4124378" cy="334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3081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640" dirty="0"/>
              <a:t>Reconciliation of Clinical Content and Care Providers (RECON)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Provides the structures and transactions needed to communicate the list of reconciled items, when they were reconciled and who did the reconciliation</a:t>
            </a:r>
          </a:p>
          <a:p>
            <a:pPr lvl="1"/>
            <a:r>
              <a:rPr lang="en-US" dirty="0"/>
              <a:t>Ability to maintain the support of care provision is essential as data is exchanged</a:t>
            </a:r>
          </a:p>
          <a:p>
            <a:r>
              <a:rPr lang="en-US" dirty="0"/>
              <a:t>Used to facilitate identification of duplicated, overlapping, conflicting or superseded items that may be introduced as a result of sematic interoperability.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https://wiki.ihe.net/index.php/Reconciliation_of_Clinical_Content_and_Care_Providers</a:t>
            </a:r>
            <a:r>
              <a:rPr lang="en-US" dirty="0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Provenance, List</a:t>
            </a:r>
          </a:p>
          <a:p>
            <a:endParaRPr lang="en-US" dirty="0"/>
          </a:p>
        </p:txBody>
      </p:sp>
      <p:pic>
        <p:nvPicPr>
          <p:cNvPr id="28674" name="Picture 2" descr="RECONActorTransactio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5584" y="2408873"/>
            <a:ext cx="4903389" cy="233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354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Remote Patient Monitoring (RPM)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means of reporting measurements taken by Personal Healthcare devices in a remote location </a:t>
            </a:r>
          </a:p>
          <a:p>
            <a:pPr lvl="1"/>
            <a:r>
              <a:rPr lang="en-US" dirty="0"/>
              <a:t>E.g. outside of the healthcare provider facilities and is typically the patient’s home, and reporting those measurements to the health care provider 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https://en.wikipedia.org/wiki/Remote_patient_monitoring</a:t>
            </a:r>
            <a:r>
              <a:rPr lang="en-US" dirty="0"/>
              <a:t>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Uses FHIR profiles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6632" y="2361724"/>
            <a:ext cx="4742341" cy="253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717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Routine Interfacility Patient Transport (RIPT)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means of updating a Transport team with critical and necessary medical information on a patient to be transported</a:t>
            </a:r>
          </a:p>
          <a:p>
            <a:pPr lvl="1"/>
            <a:r>
              <a:rPr lang="en-US" dirty="0"/>
              <a:t>FHIR RESTful query</a:t>
            </a:r>
          </a:p>
          <a:p>
            <a:pPr lvl="1"/>
            <a:r>
              <a:rPr lang="en-US" dirty="0"/>
              <a:t>Document Sharing with</a:t>
            </a:r>
          </a:p>
          <a:p>
            <a:pPr lvl="2"/>
            <a:r>
              <a:rPr lang="en-US" dirty="0"/>
              <a:t>CDA template for RIPT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http://wiki.ihe.net/index.php/Routine_Interfacility_Patient_Transport</a:t>
            </a:r>
            <a:r>
              <a:rPr lang="en-US" dirty="0"/>
              <a:t>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Patient,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RelatedPerson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Coverage, Practitioner, Claim,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AllergyIntolerance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Procedure, Immunization,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MedicationStatement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ClinicalImpresion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DiagnosticOrder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DiagnosticReport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ImagingStudy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Observation, Condition, Location</a:t>
            </a:r>
          </a:p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DBEE10A-31A3-49E1-BA03-66F916A69852}"/>
              </a:ext>
            </a:extLst>
          </p:cNvPr>
          <p:cNvGrpSpPr/>
          <p:nvPr/>
        </p:nvGrpSpPr>
        <p:grpSpPr>
          <a:xfrm>
            <a:off x="4999858" y="2590800"/>
            <a:ext cx="5058542" cy="1962150"/>
            <a:chOff x="2066925" y="3448050"/>
            <a:chExt cx="6115817" cy="1994421"/>
          </a:xfrm>
        </p:grpSpPr>
        <p:grpSp>
          <p:nvGrpSpPr>
            <p:cNvPr id="10" name="Canvas 105">
              <a:extLst>
                <a:ext uri="{FF2B5EF4-FFF2-40B4-BE49-F238E27FC236}">
                  <a16:creationId xmlns:a16="http://schemas.microsoft.com/office/drawing/2014/main" id="{88843846-C795-4278-8C09-1D041C6D61F7}"/>
                </a:ext>
              </a:extLst>
            </p:cNvPr>
            <p:cNvGrpSpPr/>
            <p:nvPr/>
          </p:nvGrpSpPr>
          <p:grpSpPr>
            <a:xfrm>
              <a:off x="2066925" y="3448050"/>
              <a:ext cx="5924550" cy="876300"/>
              <a:chOff x="0" y="0"/>
              <a:chExt cx="5924550" cy="87630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6BDE994-5482-4ADE-89DD-5E9D1C0F7233}"/>
                  </a:ext>
                </a:extLst>
              </p:cNvPr>
              <p:cNvSpPr/>
              <p:nvPr/>
            </p:nvSpPr>
            <p:spPr>
              <a:xfrm>
                <a:off x="0" y="0"/>
                <a:ext cx="5924550" cy="876300"/>
              </a:xfrm>
              <a:prstGeom prst="rect">
                <a:avLst/>
              </a:prstGeom>
            </p:spPr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4C9E884-2EDF-4EA7-9F10-CE4C43858538}"/>
                  </a:ext>
                </a:extLst>
              </p:cNvPr>
              <p:cNvSpPr/>
              <p:nvPr/>
            </p:nvSpPr>
            <p:spPr>
              <a:xfrm>
                <a:off x="734890" y="180000"/>
                <a:ext cx="1105535" cy="417195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Transport Data Consumer</a:t>
                </a:r>
                <a:endParaRPr lang="en-US" sz="105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5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947A9A6-EB8D-4CE8-9DA4-BB060520F759}"/>
                  </a:ext>
                </a:extLst>
              </p:cNvPr>
              <p:cNvSpPr/>
              <p:nvPr/>
            </p:nvSpPr>
            <p:spPr>
              <a:xfrm>
                <a:off x="3890305" y="199050"/>
                <a:ext cx="1105535" cy="417195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Transport Data Responder</a:t>
                </a:r>
                <a:endParaRPr lang="en-US" sz="105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5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5834DAA2-ACAB-4DD4-9AAF-59861BE63983}"/>
                  </a:ext>
                </a:extLst>
              </p:cNvPr>
              <p:cNvCxnSpPr/>
              <p:nvPr/>
            </p:nvCxnSpPr>
            <p:spPr>
              <a:xfrm>
                <a:off x="1840061" y="400050"/>
                <a:ext cx="204935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71C3996-DB21-4A45-B98B-C419EAEB51A8}"/>
                  </a:ext>
                </a:extLst>
              </p:cNvPr>
              <p:cNvSpPr/>
              <p:nvPr/>
            </p:nvSpPr>
            <p:spPr>
              <a:xfrm>
                <a:off x="1636055" y="454320"/>
                <a:ext cx="2397125" cy="3276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/>
              <a:lstStyle/>
              <a:p>
                <a:pPr marL="0" marR="0" algn="ctr">
                  <a:lnSpc>
                    <a:spcPct val="113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8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Query for Transport Data [PCC-62]</a:t>
                </a:r>
                <a:endParaRPr lang="en-US" sz="105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ctr">
                  <a:lnSpc>
                    <a:spcPct val="113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105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  <a:p>
                <a:pPr marL="0" marR="0" algn="ctr">
                  <a:lnSpc>
                    <a:spcPct val="113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105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  <a:p>
                <a:pPr marL="0" marR="0" algn="ctr">
                  <a:lnSpc>
                    <a:spcPct val="113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105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  <a:p>
                <a:pPr marL="0" marR="0" algn="ctr">
                  <a:lnSpc>
                    <a:spcPct val="113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105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  <a:p>
                <a:pPr marL="0" marR="0" algn="ctr">
                  <a:lnSpc>
                    <a:spcPct val="113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105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  <a:p>
                <a:pPr marL="0" marR="0" algn="ctr">
                  <a:lnSpc>
                    <a:spcPct val="113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105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  <a:p>
                <a:pPr marL="0" marR="0" algn="ctr">
                  <a:lnSpc>
                    <a:spcPct val="113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105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  <a:p>
                <a:pPr marL="0" marR="0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sz="105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</p:txBody>
          </p:sp>
        </p:grpSp>
        <p:grpSp>
          <p:nvGrpSpPr>
            <p:cNvPr id="16" name="Canvas 98">
              <a:extLst>
                <a:ext uri="{FF2B5EF4-FFF2-40B4-BE49-F238E27FC236}">
                  <a16:creationId xmlns:a16="http://schemas.microsoft.com/office/drawing/2014/main" id="{9ED17E97-C88B-4453-AEFE-ED8ABBC1BA64}"/>
                </a:ext>
              </a:extLst>
            </p:cNvPr>
            <p:cNvGrpSpPr/>
            <p:nvPr/>
          </p:nvGrpSpPr>
          <p:grpSpPr>
            <a:xfrm>
              <a:off x="2211202" y="4547121"/>
              <a:ext cx="5971540" cy="895350"/>
              <a:chOff x="0" y="0"/>
              <a:chExt cx="5971540" cy="89535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1B2E770-0A8F-4352-BCC8-79EC27FBF84E}"/>
                  </a:ext>
                </a:extLst>
              </p:cNvPr>
              <p:cNvSpPr/>
              <p:nvPr/>
            </p:nvSpPr>
            <p:spPr>
              <a:xfrm>
                <a:off x="0" y="0"/>
                <a:ext cx="5971540" cy="895350"/>
              </a:xfrm>
              <a:prstGeom prst="rect">
                <a:avLst/>
              </a:prstGeom>
            </p:spPr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35DE90A-047C-4231-8205-A8ADC32989FE}"/>
                  </a:ext>
                </a:extLst>
              </p:cNvPr>
              <p:cNvSpPr/>
              <p:nvPr/>
            </p:nvSpPr>
            <p:spPr>
              <a:xfrm>
                <a:off x="494324" y="211410"/>
                <a:ext cx="1105875" cy="41724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Content Creator</a:t>
                </a:r>
                <a:endParaRPr lang="en-US" sz="105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3D568C5-217B-4B76-B2A8-610FD7B658F6}"/>
                  </a:ext>
                </a:extLst>
              </p:cNvPr>
              <p:cNvSpPr/>
              <p:nvPr/>
            </p:nvSpPr>
            <p:spPr>
              <a:xfrm>
                <a:off x="2285025" y="116160"/>
                <a:ext cx="1119505" cy="56197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833" y="39916"/>
                    </a:moveTo>
                    <a:cubicBezTo>
                      <a:pt x="10080" y="32380"/>
                      <a:pt x="11836" y="24780"/>
                      <a:pt x="15619" y="19186"/>
                    </a:cubicBezTo>
                    <a:cubicBezTo>
                      <a:pt x="21597" y="10350"/>
                      <a:pt x="31288" y="8380"/>
                      <a:pt x="38902" y="14450"/>
                    </a:cubicBezTo>
                    <a:cubicBezTo>
                      <a:pt x="43550" y="2525"/>
                      <a:pt x="55316" y="61"/>
                      <a:pt x="62377" y="9533"/>
                    </a:cubicBezTo>
                    <a:cubicBezTo>
                      <a:pt x="64158" y="4675"/>
                      <a:pt x="67577" y="1316"/>
                      <a:pt x="71525" y="555"/>
                    </a:cubicBezTo>
                    <a:cubicBezTo>
                      <a:pt x="75869" y="-283"/>
                      <a:pt x="80208" y="2138"/>
                      <a:pt x="82869" y="6891"/>
                    </a:cubicBezTo>
                    <a:cubicBezTo>
                      <a:pt x="86708" y="741"/>
                      <a:pt x="93058" y="-1277"/>
                      <a:pt x="98508" y="1916"/>
                    </a:cubicBezTo>
                    <a:cubicBezTo>
                      <a:pt x="102661" y="4350"/>
                      <a:pt x="105638" y="9444"/>
                      <a:pt x="106438" y="15488"/>
                    </a:cubicBezTo>
                    <a:cubicBezTo>
                      <a:pt x="111238" y="17272"/>
                      <a:pt x="115061" y="22216"/>
                      <a:pt x="116616" y="28661"/>
                    </a:cubicBezTo>
                    <a:cubicBezTo>
                      <a:pt x="117747" y="33338"/>
                      <a:pt x="117586" y="38419"/>
                      <a:pt x="116161" y="42944"/>
                    </a:cubicBezTo>
                    <a:cubicBezTo>
                      <a:pt x="119663" y="49150"/>
                      <a:pt x="120888" y="57194"/>
                      <a:pt x="119488" y="64783"/>
                    </a:cubicBezTo>
                    <a:cubicBezTo>
                      <a:pt x="117627" y="74872"/>
                      <a:pt x="111466" y="82427"/>
                      <a:pt x="103900" y="83900"/>
                    </a:cubicBezTo>
                    <a:cubicBezTo>
                      <a:pt x="103863" y="90197"/>
                      <a:pt x="101827" y="96169"/>
                      <a:pt x="98319" y="100280"/>
                    </a:cubicBezTo>
                    <a:cubicBezTo>
                      <a:pt x="92988" y="106527"/>
                      <a:pt x="85288" y="107330"/>
                      <a:pt x="79319" y="102263"/>
                    </a:cubicBezTo>
                    <a:cubicBezTo>
                      <a:pt x="77388" y="110966"/>
                      <a:pt x="72219" y="117619"/>
                      <a:pt x="65741" y="119738"/>
                    </a:cubicBezTo>
                    <a:cubicBezTo>
                      <a:pt x="58108" y="122236"/>
                      <a:pt x="50141" y="117980"/>
                      <a:pt x="45777" y="109072"/>
                    </a:cubicBezTo>
                    <a:cubicBezTo>
                      <a:pt x="35477" y="117527"/>
                      <a:pt x="22100" y="112775"/>
                      <a:pt x="16122" y="98533"/>
                    </a:cubicBezTo>
                    <a:cubicBezTo>
                      <a:pt x="10250" y="99469"/>
                      <a:pt x="4736" y="94511"/>
                      <a:pt x="3083" y="86805"/>
                    </a:cubicBezTo>
                    <a:cubicBezTo>
                      <a:pt x="1886" y="81230"/>
                      <a:pt x="2944" y="75213"/>
                      <a:pt x="5869" y="70975"/>
                    </a:cubicBezTo>
                    <a:cubicBezTo>
                      <a:pt x="1719" y="67650"/>
                      <a:pt x="-591" y="61269"/>
                      <a:pt x="-13" y="54733"/>
                    </a:cubicBezTo>
                    <a:cubicBezTo>
                      <a:pt x="663" y="47080"/>
                      <a:pt x="5125" y="41086"/>
                      <a:pt x="10730" y="40297"/>
                    </a:cubicBezTo>
                    <a:cubicBezTo>
                      <a:pt x="10763" y="40169"/>
                      <a:pt x="10800" y="40044"/>
                      <a:pt x="10833" y="39916"/>
                    </a:cubicBezTo>
                    <a:close/>
                  </a:path>
                  <a:path w="120000" h="120000" fill="none" extrusionOk="0">
                    <a:moveTo>
                      <a:pt x="13036" y="72713"/>
                    </a:moveTo>
                    <a:cubicBezTo>
                      <a:pt x="10580" y="72975"/>
                      <a:pt x="8125" y="72202"/>
                      <a:pt x="6000" y="70500"/>
                    </a:cubicBezTo>
                    <a:moveTo>
                      <a:pt x="19244" y="96941"/>
                    </a:moveTo>
                    <a:cubicBezTo>
                      <a:pt x="18258" y="97477"/>
                      <a:pt x="17222" y="97833"/>
                      <a:pt x="16166" y="98000"/>
                    </a:cubicBezTo>
                    <a:moveTo>
                      <a:pt x="45772" y="108583"/>
                    </a:moveTo>
                    <a:cubicBezTo>
                      <a:pt x="45030" y="107066"/>
                      <a:pt x="44408" y="105447"/>
                      <a:pt x="43916" y="103750"/>
                    </a:cubicBezTo>
                    <a:moveTo>
                      <a:pt x="80075" y="96530"/>
                    </a:moveTo>
                    <a:cubicBezTo>
                      <a:pt x="79966" y="98327"/>
                      <a:pt x="79716" y="100105"/>
                      <a:pt x="79333" y="101833"/>
                    </a:cubicBezTo>
                    <a:moveTo>
                      <a:pt x="94802" y="63761"/>
                    </a:moveTo>
                    <a:cubicBezTo>
                      <a:pt x="100369" y="67450"/>
                      <a:pt x="103883" y="75161"/>
                      <a:pt x="103833" y="83583"/>
                    </a:cubicBezTo>
                    <a:moveTo>
                      <a:pt x="116105" y="42650"/>
                    </a:moveTo>
                    <a:cubicBezTo>
                      <a:pt x="115202" y="45516"/>
                      <a:pt x="113827" y="48061"/>
                      <a:pt x="112083" y="50083"/>
                    </a:cubicBezTo>
                    <a:moveTo>
                      <a:pt x="106455" y="15072"/>
                    </a:moveTo>
                    <a:cubicBezTo>
                      <a:pt x="106608" y="16230"/>
                      <a:pt x="106680" y="17405"/>
                      <a:pt x="106666" y="18583"/>
                    </a:cubicBezTo>
                    <a:moveTo>
                      <a:pt x="80772" y="10977"/>
                    </a:moveTo>
                    <a:cubicBezTo>
                      <a:pt x="81297" y="9358"/>
                      <a:pt x="81988" y="7850"/>
                      <a:pt x="82833" y="6500"/>
                    </a:cubicBezTo>
                    <a:moveTo>
                      <a:pt x="61502" y="13111"/>
                    </a:moveTo>
                    <a:cubicBezTo>
                      <a:pt x="61716" y="11772"/>
                      <a:pt x="62052" y="10475"/>
                      <a:pt x="62500" y="9250"/>
                    </a:cubicBezTo>
                    <a:moveTo>
                      <a:pt x="38888" y="14422"/>
                    </a:moveTo>
                    <a:cubicBezTo>
                      <a:pt x="40200" y="15466"/>
                      <a:pt x="41411" y="16725"/>
                      <a:pt x="42500" y="18166"/>
                    </a:cubicBezTo>
                    <a:moveTo>
                      <a:pt x="11463" y="43858"/>
                    </a:moveTo>
                    <a:cubicBezTo>
                      <a:pt x="11177" y="42569"/>
                      <a:pt x="10966" y="41252"/>
                      <a:pt x="10833" y="39916"/>
                    </a:cubicBezTo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/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5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A0E8C8-AA27-4269-972F-9A6FE72A216A}"/>
                  </a:ext>
                </a:extLst>
              </p:cNvPr>
              <p:cNvSpPr/>
              <p:nvPr/>
            </p:nvSpPr>
            <p:spPr>
              <a:xfrm>
                <a:off x="3989999" y="201885"/>
                <a:ext cx="1105875" cy="41724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Content Consumer</a:t>
                </a:r>
                <a:endParaRPr lang="en-US" sz="105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D96EF78-6A71-4E62-8C96-E81EBC67C59E}"/>
                  </a:ext>
                </a:extLst>
              </p:cNvPr>
              <p:cNvSpPr/>
              <p:nvPr/>
            </p:nvSpPr>
            <p:spPr>
              <a:xfrm>
                <a:off x="2228850" y="267585"/>
                <a:ext cx="1223305" cy="3420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/>
              <a:lstStyle/>
              <a:p>
                <a:pPr marL="0" marR="0" algn="ctr">
                  <a:lnSpc>
                    <a:spcPct val="113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80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Document Sharing</a:t>
                </a:r>
                <a:endParaRPr lang="en-US" sz="105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0B06F43-AEE3-4EAF-BDD4-1E1B469F44F5}"/>
                  </a:ext>
                </a:extLst>
              </p:cNvPr>
              <p:cNvCxnSpPr>
                <a:stCxn id="18" idx="3"/>
              </p:cNvCxnSpPr>
              <p:nvPr/>
            </p:nvCxnSpPr>
            <p:spPr>
              <a:xfrm>
                <a:off x="1600199" y="420030"/>
                <a:ext cx="68482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4AA3C190-7E7D-402D-9D56-A9C4384B5E31}"/>
                  </a:ext>
                </a:extLst>
              </p:cNvPr>
              <p:cNvCxnSpPr>
                <a:endCxn id="20" idx="1"/>
              </p:cNvCxnSpPr>
              <p:nvPr/>
            </p:nvCxnSpPr>
            <p:spPr>
              <a:xfrm>
                <a:off x="3404530" y="410505"/>
                <a:ext cx="58546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916172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BE0287-FB02-4DA2-AE17-A9BFC209BDDE}"/>
              </a:ext>
            </a:extLst>
          </p:cNvPr>
          <p:cNvSpPr txBox="1"/>
          <p:nvPr/>
        </p:nvSpPr>
        <p:spPr>
          <a:xfrm rot="20312005">
            <a:off x="356851" y="2608541"/>
            <a:ext cx="986641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>
                <a:solidFill>
                  <a:schemeClr val="bg2">
                    <a:lumMod val="90000"/>
                  </a:schemeClr>
                </a:solidFill>
              </a:rPr>
              <a:t>New 2018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Emergency Transport to Facility (ETF)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means for Emergency Transport to inform destination Hospital with critical and necessary medical information on a patient to be transported</a:t>
            </a:r>
          </a:p>
          <a:p>
            <a:pPr lvl="1"/>
            <a:r>
              <a:rPr lang="en-US" dirty="0"/>
              <a:t>FHIR RESTful query</a:t>
            </a:r>
          </a:p>
          <a:p>
            <a:pPr lvl="1"/>
            <a:r>
              <a:rPr lang="en-US" dirty="0"/>
              <a:t>Document Sharing with</a:t>
            </a:r>
          </a:p>
          <a:p>
            <a:pPr lvl="2"/>
            <a:r>
              <a:rPr lang="en-US" dirty="0"/>
              <a:t>CDA template for RIPT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Source TBA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Patient,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RelatedPerson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Coverage, Practitioner, Claim,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AllergyIntolerance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Procedure, Immunization,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MedicationStatement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ClinicalImpresion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DiagnosticOrder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DiagnosticReport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ImagingStudy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Observation, Condition, Location</a:t>
            </a:r>
          </a:p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DBEE10A-31A3-49E1-BA03-66F916A69852}"/>
              </a:ext>
            </a:extLst>
          </p:cNvPr>
          <p:cNvGrpSpPr/>
          <p:nvPr/>
        </p:nvGrpSpPr>
        <p:grpSpPr>
          <a:xfrm>
            <a:off x="4999858" y="2590800"/>
            <a:ext cx="5058542" cy="1962150"/>
            <a:chOff x="2066925" y="3448050"/>
            <a:chExt cx="6115817" cy="1994421"/>
          </a:xfrm>
        </p:grpSpPr>
        <p:grpSp>
          <p:nvGrpSpPr>
            <p:cNvPr id="10" name="Canvas 105">
              <a:extLst>
                <a:ext uri="{FF2B5EF4-FFF2-40B4-BE49-F238E27FC236}">
                  <a16:creationId xmlns:a16="http://schemas.microsoft.com/office/drawing/2014/main" id="{88843846-C795-4278-8C09-1D041C6D61F7}"/>
                </a:ext>
              </a:extLst>
            </p:cNvPr>
            <p:cNvGrpSpPr/>
            <p:nvPr/>
          </p:nvGrpSpPr>
          <p:grpSpPr>
            <a:xfrm>
              <a:off x="2066925" y="3448050"/>
              <a:ext cx="5924550" cy="876300"/>
              <a:chOff x="0" y="0"/>
              <a:chExt cx="5924550" cy="87630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6BDE994-5482-4ADE-89DD-5E9D1C0F7233}"/>
                  </a:ext>
                </a:extLst>
              </p:cNvPr>
              <p:cNvSpPr/>
              <p:nvPr/>
            </p:nvSpPr>
            <p:spPr>
              <a:xfrm>
                <a:off x="0" y="0"/>
                <a:ext cx="5924550" cy="876300"/>
              </a:xfrm>
              <a:prstGeom prst="rect">
                <a:avLst/>
              </a:prstGeom>
            </p:spPr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4C9E884-2EDF-4EA7-9F10-CE4C43858538}"/>
                  </a:ext>
                </a:extLst>
              </p:cNvPr>
              <p:cNvSpPr/>
              <p:nvPr/>
            </p:nvSpPr>
            <p:spPr>
              <a:xfrm>
                <a:off x="734890" y="180000"/>
                <a:ext cx="1105535" cy="417195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Transport Data Consumer</a:t>
                </a:r>
                <a:endParaRPr lang="en-US" sz="105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5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947A9A6-EB8D-4CE8-9DA4-BB060520F759}"/>
                  </a:ext>
                </a:extLst>
              </p:cNvPr>
              <p:cNvSpPr/>
              <p:nvPr/>
            </p:nvSpPr>
            <p:spPr>
              <a:xfrm>
                <a:off x="3890305" y="199050"/>
                <a:ext cx="1105535" cy="417195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Transport Data Responder</a:t>
                </a:r>
                <a:endParaRPr lang="en-US" sz="105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5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5834DAA2-ACAB-4DD4-9AAF-59861BE63983}"/>
                  </a:ext>
                </a:extLst>
              </p:cNvPr>
              <p:cNvCxnSpPr/>
              <p:nvPr/>
            </p:nvCxnSpPr>
            <p:spPr>
              <a:xfrm>
                <a:off x="1840061" y="400050"/>
                <a:ext cx="204935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71C3996-DB21-4A45-B98B-C419EAEB51A8}"/>
                  </a:ext>
                </a:extLst>
              </p:cNvPr>
              <p:cNvSpPr/>
              <p:nvPr/>
            </p:nvSpPr>
            <p:spPr>
              <a:xfrm>
                <a:off x="1636055" y="454320"/>
                <a:ext cx="2397125" cy="3276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/>
              <a:lstStyle/>
              <a:p>
                <a:pPr marL="0" marR="0" algn="ctr">
                  <a:lnSpc>
                    <a:spcPct val="113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8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Query for Transport Data [PCC-62]</a:t>
                </a:r>
                <a:endParaRPr lang="en-US" sz="105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ctr">
                  <a:lnSpc>
                    <a:spcPct val="113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105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  <a:p>
                <a:pPr marL="0" marR="0" algn="ctr">
                  <a:lnSpc>
                    <a:spcPct val="113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105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  <a:p>
                <a:pPr marL="0" marR="0" algn="ctr">
                  <a:lnSpc>
                    <a:spcPct val="113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105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  <a:p>
                <a:pPr marL="0" marR="0" algn="ctr">
                  <a:lnSpc>
                    <a:spcPct val="113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105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  <a:p>
                <a:pPr marL="0" marR="0" algn="ctr">
                  <a:lnSpc>
                    <a:spcPct val="113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105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  <a:p>
                <a:pPr marL="0" marR="0" algn="ctr">
                  <a:lnSpc>
                    <a:spcPct val="113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105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  <a:p>
                <a:pPr marL="0" marR="0" algn="ctr">
                  <a:lnSpc>
                    <a:spcPct val="113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105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  <a:p>
                <a:pPr marL="0" marR="0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sz="105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</p:txBody>
          </p:sp>
        </p:grpSp>
        <p:grpSp>
          <p:nvGrpSpPr>
            <p:cNvPr id="16" name="Canvas 98">
              <a:extLst>
                <a:ext uri="{FF2B5EF4-FFF2-40B4-BE49-F238E27FC236}">
                  <a16:creationId xmlns:a16="http://schemas.microsoft.com/office/drawing/2014/main" id="{9ED17E97-C88B-4453-AEFE-ED8ABBC1BA64}"/>
                </a:ext>
              </a:extLst>
            </p:cNvPr>
            <p:cNvGrpSpPr/>
            <p:nvPr/>
          </p:nvGrpSpPr>
          <p:grpSpPr>
            <a:xfrm>
              <a:off x="2211202" y="4547121"/>
              <a:ext cx="5971540" cy="895350"/>
              <a:chOff x="0" y="0"/>
              <a:chExt cx="5971540" cy="89535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1B2E770-0A8F-4352-BCC8-79EC27FBF84E}"/>
                  </a:ext>
                </a:extLst>
              </p:cNvPr>
              <p:cNvSpPr/>
              <p:nvPr/>
            </p:nvSpPr>
            <p:spPr>
              <a:xfrm>
                <a:off x="0" y="0"/>
                <a:ext cx="5971540" cy="895350"/>
              </a:xfrm>
              <a:prstGeom prst="rect">
                <a:avLst/>
              </a:prstGeom>
            </p:spPr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35DE90A-047C-4231-8205-A8ADC32989FE}"/>
                  </a:ext>
                </a:extLst>
              </p:cNvPr>
              <p:cNvSpPr/>
              <p:nvPr/>
            </p:nvSpPr>
            <p:spPr>
              <a:xfrm>
                <a:off x="494324" y="211410"/>
                <a:ext cx="1105875" cy="41724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Content Creator</a:t>
                </a:r>
                <a:endParaRPr lang="en-US" sz="105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3D568C5-217B-4B76-B2A8-610FD7B658F6}"/>
                  </a:ext>
                </a:extLst>
              </p:cNvPr>
              <p:cNvSpPr/>
              <p:nvPr/>
            </p:nvSpPr>
            <p:spPr>
              <a:xfrm>
                <a:off x="2285025" y="116160"/>
                <a:ext cx="1119505" cy="56197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833" y="39916"/>
                    </a:moveTo>
                    <a:cubicBezTo>
                      <a:pt x="10080" y="32380"/>
                      <a:pt x="11836" y="24780"/>
                      <a:pt x="15619" y="19186"/>
                    </a:cubicBezTo>
                    <a:cubicBezTo>
                      <a:pt x="21597" y="10350"/>
                      <a:pt x="31288" y="8380"/>
                      <a:pt x="38902" y="14450"/>
                    </a:cubicBezTo>
                    <a:cubicBezTo>
                      <a:pt x="43550" y="2525"/>
                      <a:pt x="55316" y="61"/>
                      <a:pt x="62377" y="9533"/>
                    </a:cubicBezTo>
                    <a:cubicBezTo>
                      <a:pt x="64158" y="4675"/>
                      <a:pt x="67577" y="1316"/>
                      <a:pt x="71525" y="555"/>
                    </a:cubicBezTo>
                    <a:cubicBezTo>
                      <a:pt x="75869" y="-283"/>
                      <a:pt x="80208" y="2138"/>
                      <a:pt x="82869" y="6891"/>
                    </a:cubicBezTo>
                    <a:cubicBezTo>
                      <a:pt x="86708" y="741"/>
                      <a:pt x="93058" y="-1277"/>
                      <a:pt x="98508" y="1916"/>
                    </a:cubicBezTo>
                    <a:cubicBezTo>
                      <a:pt x="102661" y="4350"/>
                      <a:pt x="105638" y="9444"/>
                      <a:pt x="106438" y="15488"/>
                    </a:cubicBezTo>
                    <a:cubicBezTo>
                      <a:pt x="111238" y="17272"/>
                      <a:pt x="115061" y="22216"/>
                      <a:pt x="116616" y="28661"/>
                    </a:cubicBezTo>
                    <a:cubicBezTo>
                      <a:pt x="117747" y="33338"/>
                      <a:pt x="117586" y="38419"/>
                      <a:pt x="116161" y="42944"/>
                    </a:cubicBezTo>
                    <a:cubicBezTo>
                      <a:pt x="119663" y="49150"/>
                      <a:pt x="120888" y="57194"/>
                      <a:pt x="119488" y="64783"/>
                    </a:cubicBezTo>
                    <a:cubicBezTo>
                      <a:pt x="117627" y="74872"/>
                      <a:pt x="111466" y="82427"/>
                      <a:pt x="103900" y="83900"/>
                    </a:cubicBezTo>
                    <a:cubicBezTo>
                      <a:pt x="103863" y="90197"/>
                      <a:pt x="101827" y="96169"/>
                      <a:pt x="98319" y="100280"/>
                    </a:cubicBezTo>
                    <a:cubicBezTo>
                      <a:pt x="92988" y="106527"/>
                      <a:pt x="85288" y="107330"/>
                      <a:pt x="79319" y="102263"/>
                    </a:cubicBezTo>
                    <a:cubicBezTo>
                      <a:pt x="77388" y="110966"/>
                      <a:pt x="72219" y="117619"/>
                      <a:pt x="65741" y="119738"/>
                    </a:cubicBezTo>
                    <a:cubicBezTo>
                      <a:pt x="58108" y="122236"/>
                      <a:pt x="50141" y="117980"/>
                      <a:pt x="45777" y="109072"/>
                    </a:cubicBezTo>
                    <a:cubicBezTo>
                      <a:pt x="35477" y="117527"/>
                      <a:pt x="22100" y="112775"/>
                      <a:pt x="16122" y="98533"/>
                    </a:cubicBezTo>
                    <a:cubicBezTo>
                      <a:pt x="10250" y="99469"/>
                      <a:pt x="4736" y="94511"/>
                      <a:pt x="3083" y="86805"/>
                    </a:cubicBezTo>
                    <a:cubicBezTo>
                      <a:pt x="1886" y="81230"/>
                      <a:pt x="2944" y="75213"/>
                      <a:pt x="5869" y="70975"/>
                    </a:cubicBezTo>
                    <a:cubicBezTo>
                      <a:pt x="1719" y="67650"/>
                      <a:pt x="-591" y="61269"/>
                      <a:pt x="-13" y="54733"/>
                    </a:cubicBezTo>
                    <a:cubicBezTo>
                      <a:pt x="663" y="47080"/>
                      <a:pt x="5125" y="41086"/>
                      <a:pt x="10730" y="40297"/>
                    </a:cubicBezTo>
                    <a:cubicBezTo>
                      <a:pt x="10763" y="40169"/>
                      <a:pt x="10800" y="40044"/>
                      <a:pt x="10833" y="39916"/>
                    </a:cubicBezTo>
                    <a:close/>
                  </a:path>
                  <a:path w="120000" h="120000" fill="none" extrusionOk="0">
                    <a:moveTo>
                      <a:pt x="13036" y="72713"/>
                    </a:moveTo>
                    <a:cubicBezTo>
                      <a:pt x="10580" y="72975"/>
                      <a:pt x="8125" y="72202"/>
                      <a:pt x="6000" y="70500"/>
                    </a:cubicBezTo>
                    <a:moveTo>
                      <a:pt x="19244" y="96941"/>
                    </a:moveTo>
                    <a:cubicBezTo>
                      <a:pt x="18258" y="97477"/>
                      <a:pt x="17222" y="97833"/>
                      <a:pt x="16166" y="98000"/>
                    </a:cubicBezTo>
                    <a:moveTo>
                      <a:pt x="45772" y="108583"/>
                    </a:moveTo>
                    <a:cubicBezTo>
                      <a:pt x="45030" y="107066"/>
                      <a:pt x="44408" y="105447"/>
                      <a:pt x="43916" y="103750"/>
                    </a:cubicBezTo>
                    <a:moveTo>
                      <a:pt x="80075" y="96530"/>
                    </a:moveTo>
                    <a:cubicBezTo>
                      <a:pt x="79966" y="98327"/>
                      <a:pt x="79716" y="100105"/>
                      <a:pt x="79333" y="101833"/>
                    </a:cubicBezTo>
                    <a:moveTo>
                      <a:pt x="94802" y="63761"/>
                    </a:moveTo>
                    <a:cubicBezTo>
                      <a:pt x="100369" y="67450"/>
                      <a:pt x="103883" y="75161"/>
                      <a:pt x="103833" y="83583"/>
                    </a:cubicBezTo>
                    <a:moveTo>
                      <a:pt x="116105" y="42650"/>
                    </a:moveTo>
                    <a:cubicBezTo>
                      <a:pt x="115202" y="45516"/>
                      <a:pt x="113827" y="48061"/>
                      <a:pt x="112083" y="50083"/>
                    </a:cubicBezTo>
                    <a:moveTo>
                      <a:pt x="106455" y="15072"/>
                    </a:moveTo>
                    <a:cubicBezTo>
                      <a:pt x="106608" y="16230"/>
                      <a:pt x="106680" y="17405"/>
                      <a:pt x="106666" y="18583"/>
                    </a:cubicBezTo>
                    <a:moveTo>
                      <a:pt x="80772" y="10977"/>
                    </a:moveTo>
                    <a:cubicBezTo>
                      <a:pt x="81297" y="9358"/>
                      <a:pt x="81988" y="7850"/>
                      <a:pt x="82833" y="6500"/>
                    </a:cubicBezTo>
                    <a:moveTo>
                      <a:pt x="61502" y="13111"/>
                    </a:moveTo>
                    <a:cubicBezTo>
                      <a:pt x="61716" y="11772"/>
                      <a:pt x="62052" y="10475"/>
                      <a:pt x="62500" y="9250"/>
                    </a:cubicBezTo>
                    <a:moveTo>
                      <a:pt x="38888" y="14422"/>
                    </a:moveTo>
                    <a:cubicBezTo>
                      <a:pt x="40200" y="15466"/>
                      <a:pt x="41411" y="16725"/>
                      <a:pt x="42500" y="18166"/>
                    </a:cubicBezTo>
                    <a:moveTo>
                      <a:pt x="11463" y="43858"/>
                    </a:moveTo>
                    <a:cubicBezTo>
                      <a:pt x="11177" y="42569"/>
                      <a:pt x="10966" y="41252"/>
                      <a:pt x="10833" y="39916"/>
                    </a:cubicBezTo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/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5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A0E8C8-AA27-4269-972F-9A6FE72A216A}"/>
                  </a:ext>
                </a:extLst>
              </p:cNvPr>
              <p:cNvSpPr/>
              <p:nvPr/>
            </p:nvSpPr>
            <p:spPr>
              <a:xfrm>
                <a:off x="3989999" y="201885"/>
                <a:ext cx="1105875" cy="41724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Content Consumer</a:t>
                </a:r>
                <a:endParaRPr lang="en-US" sz="105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D96EF78-6A71-4E62-8C96-E81EBC67C59E}"/>
                  </a:ext>
                </a:extLst>
              </p:cNvPr>
              <p:cNvSpPr/>
              <p:nvPr/>
            </p:nvSpPr>
            <p:spPr>
              <a:xfrm>
                <a:off x="2228850" y="267585"/>
                <a:ext cx="1223305" cy="3420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/>
              <a:lstStyle/>
              <a:p>
                <a:pPr marL="0" marR="0" algn="ctr">
                  <a:lnSpc>
                    <a:spcPct val="113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80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Document Sharing</a:t>
                </a:r>
                <a:endParaRPr lang="en-US" sz="105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0B06F43-AEE3-4EAF-BDD4-1E1B469F44F5}"/>
                  </a:ext>
                </a:extLst>
              </p:cNvPr>
              <p:cNvCxnSpPr>
                <a:stCxn id="18" idx="3"/>
              </p:cNvCxnSpPr>
              <p:nvPr/>
            </p:nvCxnSpPr>
            <p:spPr>
              <a:xfrm>
                <a:off x="1600199" y="420030"/>
                <a:ext cx="68482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4AA3C190-7E7D-402D-9D56-A9C4384B5E31}"/>
                  </a:ext>
                </a:extLst>
              </p:cNvPr>
              <p:cNvCxnSpPr>
                <a:endCxn id="20" idx="1"/>
              </p:cNvCxnSpPr>
              <p:nvPr/>
            </p:nvCxnSpPr>
            <p:spPr>
              <a:xfrm>
                <a:off x="3404530" y="410505"/>
                <a:ext cx="58546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51393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959C03-547A-294A-9217-C2C8DD28C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				 		</a:t>
            </a:r>
            <a:endParaRPr lang="en-US" sz="264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97E39D-7658-4147-881C-FC9DD07CA8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8130" y="2897898"/>
            <a:ext cx="4190564" cy="3276600"/>
          </a:xfrm>
        </p:spPr>
        <p:txBody>
          <a:bodyPr/>
          <a:lstStyle/>
          <a:p>
            <a:r>
              <a:rPr lang="en-US" dirty="0"/>
              <a:t>Domains and Technical/Planning Committees</a:t>
            </a:r>
          </a:p>
          <a:p>
            <a:r>
              <a:rPr lang="en-US" dirty="0"/>
              <a:t>Conformity Assessment processes and tools</a:t>
            </a:r>
          </a:p>
          <a:p>
            <a:r>
              <a:rPr lang="en-US" dirty="0"/>
              <a:t>3 Annual </a:t>
            </a:r>
            <a:r>
              <a:rPr lang="en-US" dirty="0" err="1"/>
              <a:t>Connectathons</a:t>
            </a:r>
            <a:r>
              <a:rPr lang="en-US" dirty="0"/>
              <a:t> (USA, Europe, Asia)</a:t>
            </a:r>
          </a:p>
          <a:p>
            <a:r>
              <a:rPr lang="en-US" dirty="0"/>
              <a:t>Coordinates use of standards such as HL7 and DICOM for specific needs</a:t>
            </a:r>
          </a:p>
          <a:p>
            <a:r>
              <a:rPr lang="en-US" dirty="0"/>
              <a:t>IHE national deployment committees in 17 countries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30685D-D715-5F4D-98A5-01BDD61978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83325" y="2986666"/>
            <a:ext cx="4445953" cy="3276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Work groups and Steering Committees</a:t>
            </a:r>
          </a:p>
          <a:p>
            <a:pPr>
              <a:lnSpc>
                <a:spcPct val="90000"/>
              </a:lnSpc>
            </a:pPr>
            <a:r>
              <a:rPr lang="en-US" dirty="0"/>
              <a:t>Conformance statements for HL7 Standards</a:t>
            </a:r>
          </a:p>
          <a:p>
            <a:pPr>
              <a:lnSpc>
                <a:spcPct val="90000"/>
              </a:lnSpc>
            </a:pPr>
            <a:r>
              <a:rPr lang="en-US" dirty="0"/>
              <a:t>3 Annual FHIR </a:t>
            </a:r>
            <a:r>
              <a:rPr lang="en-US" dirty="0" err="1"/>
              <a:t>Connectathons</a:t>
            </a:r>
            <a:r>
              <a:rPr lang="en-US" dirty="0"/>
              <a:t> (preceding HL7 Working Group Meetings) </a:t>
            </a:r>
          </a:p>
          <a:p>
            <a:pPr>
              <a:lnSpc>
                <a:spcPct val="90000"/>
              </a:lnSpc>
            </a:pPr>
            <a:r>
              <a:rPr lang="en-US" dirty="0"/>
              <a:t>Develops standards that are often used in IHE profiles (with DICOM, X.12 . . .)</a:t>
            </a:r>
          </a:p>
          <a:p>
            <a:pPr>
              <a:lnSpc>
                <a:spcPct val="90000"/>
              </a:lnSpc>
            </a:pPr>
            <a:r>
              <a:rPr lang="en-US" dirty="0"/>
              <a:t>HL7 Affiliates in 55 countries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519E10-7EC4-2049-9501-2F8F53DCC5AB}"/>
              </a:ext>
            </a:extLst>
          </p:cNvPr>
          <p:cNvSpPr txBox="1"/>
          <p:nvPr/>
        </p:nvSpPr>
        <p:spPr>
          <a:xfrm>
            <a:off x="1386133" y="5890855"/>
            <a:ext cx="8592054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60" i="1" dirty="0">
                <a:latin typeface="Arial" panose="020B0604020202020204" pitchFamily="34" charset="0"/>
                <a:cs typeface="Arial" panose="020B0604020202020204" pitchFamily="34" charset="0"/>
              </a:rPr>
              <a:t>Both conduct “testing, education, outreach, collaboration with local health agencies”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12" y="2051963"/>
            <a:ext cx="2883700" cy="7864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497" y="2025064"/>
            <a:ext cx="1080673" cy="9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0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Pharmacy PROFILES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IHE Profiles on FHIR® </a:t>
            </a:r>
          </a:p>
        </p:txBody>
      </p:sp>
      <p:pic>
        <p:nvPicPr>
          <p:cNvPr id="23554" name="Picture 2" descr="bottle, medicine, pharmacy, health, vitamin, health care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1777" y="2143398"/>
            <a:ext cx="3524369" cy="234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440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Pharmacy Profiles on FHIR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Mobile Medication Administration (MMA)</a:t>
            </a:r>
          </a:p>
          <a:p>
            <a:r>
              <a:rPr lang="en-US" dirty="0"/>
              <a:t>Uniform Barcode Processing (UBP)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0533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Mobile Medication Administration (MMA)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Populates the mobile device with a list of scheduled medications from the EHR</a:t>
            </a:r>
          </a:p>
          <a:p>
            <a:r>
              <a:rPr lang="en-US" dirty="0"/>
              <a:t>Sends the report of administrations to the EHR or any other system</a:t>
            </a:r>
          </a:p>
          <a:p>
            <a:r>
              <a:rPr lang="en-US" dirty="0"/>
              <a:t>Example Use Case</a:t>
            </a:r>
          </a:p>
          <a:p>
            <a:pPr lvl="1"/>
            <a:r>
              <a:rPr lang="en-US" dirty="0"/>
              <a:t>Patient app that receives scheduled administrations from the pharmacy system or hospital system, and reminds the patient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https://wiki.ihe.net/index.php/Mobile_Medication_Administration</a:t>
            </a:r>
            <a:r>
              <a:rPr lang="en-US" dirty="0"/>
              <a:t>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Patient, Medication,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MedicationRequest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MedicationAdministration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7785" y="2401015"/>
            <a:ext cx="4821189" cy="248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2394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Uniform Barcode Processing (UBP)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of barcodes and other automatic identification and data capture (AIDC) in healthcare is increasing</a:t>
            </a:r>
          </a:p>
          <a:p>
            <a:r>
              <a:rPr lang="en-US" dirty="0"/>
              <a:t>Barcodes contain data that is encoded in a certain way. In order to be able to use that data, software systems need to “understand” the barcode</a:t>
            </a:r>
          </a:p>
          <a:p>
            <a:r>
              <a:rPr lang="en-US" dirty="0"/>
              <a:t>Defines a FHIR Operation </a:t>
            </a:r>
          </a:p>
          <a:p>
            <a:pPr lvl="1"/>
            <a:r>
              <a:rPr lang="en-US" dirty="0"/>
              <a:t>$decode-barcode(string, …)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http://www.ihe.net/uploadedFiles/Documents/Pharmacy/IHE_Pharm_Suppl_UBP_Rev1.0_PC_2017-10-19.pdf</a:t>
            </a:r>
            <a:r>
              <a:rPr lang="en-US" dirty="0"/>
              <a:t>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Medication, Device, Patient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832" y="1961171"/>
            <a:ext cx="1864828" cy="316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256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300" dirty="0"/>
              <a:t>Quality, Research and Public Health PROFILES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IHE Profiles on FHIR® </a:t>
            </a:r>
          </a:p>
        </p:txBody>
      </p:sp>
      <p:pic>
        <p:nvPicPr>
          <p:cNvPr id="24578" name="Picture 2" descr="Image result for public health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48654" y="2121434"/>
            <a:ext cx="2151870" cy="217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0963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QRPH Profiles on FHIR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Mobile Retrieve Form for Data Capture (</a:t>
            </a:r>
            <a:r>
              <a:rPr lang="en-US" dirty="0" err="1"/>
              <a:t>mRFD</a:t>
            </a:r>
            <a:r>
              <a:rPr lang="en-US" dirty="0"/>
              <a:t>)</a:t>
            </a:r>
          </a:p>
          <a:p>
            <a:r>
              <a:rPr lang="en-US" dirty="0"/>
              <a:t>Vital Records Death Reporting (VRDR)</a:t>
            </a:r>
          </a:p>
          <a:p>
            <a:r>
              <a:rPr lang="en-US" dirty="0"/>
              <a:t>Birth and Fetal Death Reporting – Enhanced (BFDE)</a:t>
            </a:r>
          </a:p>
          <a:p>
            <a:r>
              <a:rPr lang="en-US" dirty="0"/>
              <a:t>Quality Outcome Reporting for EMS (QORE)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8933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Mobile Retrieve Form for Data Capture (</a:t>
            </a:r>
            <a:r>
              <a:rPr lang="en-US" dirty="0" err="1"/>
              <a:t>mRFD</a:t>
            </a:r>
            <a:r>
              <a:rPr lang="en-US" dirty="0"/>
              <a:t>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a method for gathering data within a user’s current application to meet the requirements of an external system</a:t>
            </a:r>
          </a:p>
          <a:p>
            <a:r>
              <a:rPr lang="en-US" dirty="0"/>
              <a:t>Supports retrieval of forms from a form source, display and completion of a form, and return of instance data from the display application to the source application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https://wiki.ihe.net/index.php/Mobile_Retrieve_Form_for_Data_Capture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Bundle, ANY resource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 Also uses SMART on FHIR</a:t>
            </a:r>
          </a:p>
          <a:p>
            <a:endParaRPr lang="en-US" dirty="0"/>
          </a:p>
        </p:txBody>
      </p:sp>
      <p:pic>
        <p:nvPicPr>
          <p:cNvPr id="19458" name="Picture 2" descr="MRFD-Actor-Transac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516" y="3848292"/>
            <a:ext cx="7362162" cy="2304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0851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Vital Records Death Reporting (VRDR)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Supports pre-population of data from electronic health record systems to electronic vital records systems for death reporting</a:t>
            </a:r>
          </a:p>
          <a:p>
            <a:r>
              <a:rPr lang="en-US" dirty="0"/>
              <a:t>Establishes interoperable electronic exchange of VR data between EHR and VR Systems</a:t>
            </a:r>
          </a:p>
          <a:p>
            <a:r>
              <a:rPr lang="en-US" dirty="0"/>
              <a:t>Higher quality data for demographic and epidemiologic surveillance and research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https://wiki.ihe.net/index.php/Vital_Records_Death_Reporting</a:t>
            </a:r>
            <a:r>
              <a:rPr lang="en-US" dirty="0"/>
              <a:t>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Patient, Composition, Condition, Observation, Practitioner, Patient, Procedure,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RelatedPerson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Location</a:t>
            </a:r>
          </a:p>
          <a:p>
            <a:endParaRPr lang="en-US" dirty="0"/>
          </a:p>
        </p:txBody>
      </p:sp>
      <p:pic>
        <p:nvPicPr>
          <p:cNvPr id="30724" name="Picture 4" descr="VRDR Actor Diagram 2014Dec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85529" y="2053237"/>
            <a:ext cx="4966403" cy="346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7166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Birth and Fetal Death Reporting – Enhanced (BFDE)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Supports pre-population of data from electronic health record systems to electronic vital records systems for birth and fetal death reporting</a:t>
            </a:r>
          </a:p>
          <a:p>
            <a:r>
              <a:rPr lang="en-US" dirty="0"/>
              <a:t>Establishes interoperable electronic exchange of VR data between EHR and VR Systems</a:t>
            </a:r>
          </a:p>
          <a:p>
            <a:r>
              <a:rPr lang="en-US" dirty="0"/>
              <a:t>Higher quality data for demographic and epidemiologic surveillance and research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Source: TBA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TBA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8828C5-5826-462D-AC7A-690BAD95A418}"/>
              </a:ext>
            </a:extLst>
          </p:cNvPr>
          <p:cNvSpPr txBox="1"/>
          <p:nvPr/>
        </p:nvSpPr>
        <p:spPr>
          <a:xfrm rot="20312005">
            <a:off x="356851" y="2608541"/>
            <a:ext cx="986641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>
                <a:solidFill>
                  <a:schemeClr val="bg2">
                    <a:lumMod val="90000"/>
                  </a:schemeClr>
                </a:solidFill>
              </a:rPr>
              <a:t>New 2018</a:t>
            </a:r>
          </a:p>
        </p:txBody>
      </p:sp>
    </p:spTree>
    <p:extLst>
      <p:ext uri="{BB962C8B-B14F-4D97-AF65-F5344CB8AC3E}">
        <p14:creationId xmlns:p14="http://schemas.microsoft.com/office/powerpoint/2010/main" val="7971550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Quality Outcome Reporting for EMS (QORE)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Supports transmission of clinical data for use in calculating Emergency Medical Services Quality measures</a:t>
            </a:r>
          </a:p>
          <a:p>
            <a:r>
              <a:rPr lang="en-US" dirty="0"/>
              <a:t>Establishes interoperable exchange between EMS and EHR systems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Source: TBA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TBA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BE72A0-8459-4C61-B81E-0CBE30D8F832}"/>
              </a:ext>
            </a:extLst>
          </p:cNvPr>
          <p:cNvSpPr txBox="1"/>
          <p:nvPr/>
        </p:nvSpPr>
        <p:spPr>
          <a:xfrm rot="20312005">
            <a:off x="356851" y="2608541"/>
            <a:ext cx="986641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>
                <a:solidFill>
                  <a:schemeClr val="bg2">
                    <a:lumMod val="90000"/>
                  </a:schemeClr>
                </a:solidFill>
              </a:rPr>
              <a:t>New 2018</a:t>
            </a:r>
          </a:p>
        </p:txBody>
      </p:sp>
    </p:spTree>
    <p:extLst>
      <p:ext uri="{BB962C8B-B14F-4D97-AF65-F5344CB8AC3E}">
        <p14:creationId xmlns:p14="http://schemas.microsoft.com/office/powerpoint/2010/main" val="4213528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248"/>
          <a:stretch/>
        </p:blipFill>
        <p:spPr>
          <a:xfrm>
            <a:off x="674761" y="1920913"/>
            <a:ext cx="8562488" cy="413891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632697" y="6029226"/>
            <a:ext cx="6667194" cy="589359"/>
          </a:xfrm>
        </p:spPr>
        <p:txBody>
          <a:bodyPr>
            <a:noAutofit/>
          </a:bodyPr>
          <a:lstStyle/>
          <a:p>
            <a:r>
              <a:rPr lang="en-US" sz="2200" dirty="0">
                <a:solidFill>
                  <a:srgbClr val="217AA0"/>
                </a:solidFill>
              </a:rPr>
              <a:t>IHE Profile Development: </a:t>
            </a:r>
            <a:br>
              <a:rPr lang="en-US" sz="1980" dirty="0">
                <a:solidFill>
                  <a:srgbClr val="217AA0"/>
                </a:solidFill>
              </a:rPr>
            </a:br>
            <a:r>
              <a:rPr lang="en-US" sz="1980" dirty="0">
                <a:solidFill>
                  <a:srgbClr val="217AA0"/>
                </a:solidFill>
              </a:rPr>
              <a:t>A Proven 1-year Quality Management Cycle</a:t>
            </a:r>
          </a:p>
        </p:txBody>
      </p:sp>
      <p:sp>
        <p:nvSpPr>
          <p:cNvPr id="27" name="Freeform 26"/>
          <p:cNvSpPr/>
          <p:nvPr/>
        </p:nvSpPr>
        <p:spPr>
          <a:xfrm>
            <a:off x="5786494" y="3365851"/>
            <a:ext cx="1466853" cy="996754"/>
          </a:xfrm>
          <a:custGeom>
            <a:avLst/>
            <a:gdLst>
              <a:gd name="connsiteX0" fmla="*/ 322189 w 2133604"/>
              <a:gd name="connsiteY0" fmla="*/ 0 h 1933098"/>
              <a:gd name="connsiteX1" fmla="*/ 2133604 w 2133604"/>
              <a:gd name="connsiteY1" fmla="*/ 0 h 1933098"/>
              <a:gd name="connsiteX2" fmla="*/ 2133604 w 2133604"/>
              <a:gd name="connsiteY2" fmla="*/ 0 h 1933098"/>
              <a:gd name="connsiteX3" fmla="*/ 2133604 w 2133604"/>
              <a:gd name="connsiteY3" fmla="*/ 0 h 1933098"/>
              <a:gd name="connsiteX4" fmla="*/ 2133604 w 2133604"/>
              <a:gd name="connsiteY4" fmla="*/ 1610909 h 1933098"/>
              <a:gd name="connsiteX5" fmla="*/ 2039237 w 2133604"/>
              <a:gd name="connsiteY5" fmla="*/ 1838731 h 1933098"/>
              <a:gd name="connsiteX6" fmla="*/ 1811415 w 2133604"/>
              <a:gd name="connsiteY6" fmla="*/ 1933098 h 1933098"/>
              <a:gd name="connsiteX7" fmla="*/ 0 w 2133604"/>
              <a:gd name="connsiteY7" fmla="*/ 1933098 h 1933098"/>
              <a:gd name="connsiteX8" fmla="*/ 0 w 2133604"/>
              <a:gd name="connsiteY8" fmla="*/ 1933098 h 1933098"/>
              <a:gd name="connsiteX9" fmla="*/ 0 w 2133604"/>
              <a:gd name="connsiteY9" fmla="*/ 1933098 h 1933098"/>
              <a:gd name="connsiteX10" fmla="*/ 0 w 2133604"/>
              <a:gd name="connsiteY10" fmla="*/ 322189 h 1933098"/>
              <a:gd name="connsiteX11" fmla="*/ 94367 w 2133604"/>
              <a:gd name="connsiteY11" fmla="*/ 94367 h 1933098"/>
              <a:gd name="connsiteX12" fmla="*/ 322189 w 2133604"/>
              <a:gd name="connsiteY12" fmla="*/ 0 h 1933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33604" h="1933098">
                <a:moveTo>
                  <a:pt x="322189" y="0"/>
                </a:moveTo>
                <a:lnTo>
                  <a:pt x="2133604" y="0"/>
                </a:lnTo>
                <a:lnTo>
                  <a:pt x="2133604" y="0"/>
                </a:lnTo>
                <a:lnTo>
                  <a:pt x="2133604" y="0"/>
                </a:lnTo>
                <a:lnTo>
                  <a:pt x="2133604" y="1610909"/>
                </a:lnTo>
                <a:cubicBezTo>
                  <a:pt x="2133604" y="1696359"/>
                  <a:pt x="2099659" y="1778309"/>
                  <a:pt x="2039237" y="1838731"/>
                </a:cubicBezTo>
                <a:cubicBezTo>
                  <a:pt x="1978815" y="1899153"/>
                  <a:pt x="1896865" y="1933098"/>
                  <a:pt x="1811415" y="1933098"/>
                </a:cubicBezTo>
                <a:lnTo>
                  <a:pt x="0" y="1933098"/>
                </a:lnTo>
                <a:lnTo>
                  <a:pt x="0" y="1933098"/>
                </a:lnTo>
                <a:lnTo>
                  <a:pt x="0" y="1933098"/>
                </a:lnTo>
                <a:lnTo>
                  <a:pt x="0" y="322189"/>
                </a:lnTo>
                <a:cubicBezTo>
                  <a:pt x="0" y="236739"/>
                  <a:pt x="33945" y="154789"/>
                  <a:pt x="94367" y="94367"/>
                </a:cubicBezTo>
                <a:cubicBezTo>
                  <a:pt x="154789" y="33945"/>
                  <a:pt x="236739" y="0"/>
                  <a:pt x="322189" y="0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spcFirstLastPara="0" vert="horz" wrap="square" lIns="64877" tIns="64877" rIns="177857" bIns="64877" numCol="1" spcCol="1270" anchor="t" anchorCtr="0">
            <a:noAutofit/>
          </a:bodyPr>
          <a:lstStyle/>
          <a:p>
            <a:pPr defTabSz="611188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1375" b="1" kern="0" dirty="0">
                <a:solidFill>
                  <a:srgbClr val="C050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389980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IHE Profiles on FHIR®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674710" y="2837142"/>
            <a:ext cx="4708981" cy="1479292"/>
            <a:chOff x="2314575" y="1733550"/>
            <a:chExt cx="7610475" cy="2390775"/>
          </a:xfrm>
        </p:grpSpPr>
        <p:sp>
          <p:nvSpPr>
            <p:cNvPr id="10" name="Rectangle 9"/>
            <p:cNvSpPr/>
            <p:nvPr/>
          </p:nvSpPr>
          <p:spPr>
            <a:xfrm>
              <a:off x="2314575" y="1733550"/>
              <a:ext cx="7610475" cy="2390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77190" fontAlgn="auto">
                <a:spcBef>
                  <a:spcPts val="0"/>
                </a:spcBef>
                <a:spcAft>
                  <a:spcPts val="0"/>
                </a:spcAft>
              </a:pPr>
              <a:endParaRPr lang="en-US" sz="1114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1" name="Picture 6" descr="Afbeeldingsresultaat voor ihe logo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4600" y="1948913"/>
              <a:ext cx="7162800" cy="1946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742836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IHE and DICOMweb on FHIR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25 Profiles and growing</a:t>
            </a:r>
          </a:p>
          <a:p>
            <a:pPr lvl="1"/>
            <a:r>
              <a:rPr lang="en-US" dirty="0"/>
              <a:t>IT Infrastructure (ITI) - 8</a:t>
            </a:r>
          </a:p>
          <a:p>
            <a:pPr lvl="1"/>
            <a:r>
              <a:rPr lang="en-US" dirty="0"/>
              <a:t>Patient Care Coordination - 10</a:t>
            </a:r>
          </a:p>
          <a:p>
            <a:pPr lvl="1"/>
            <a:r>
              <a:rPr lang="en-US" dirty="0"/>
              <a:t>Pharmacy - 2</a:t>
            </a:r>
          </a:p>
          <a:p>
            <a:pPr lvl="1"/>
            <a:r>
              <a:rPr lang="en-US" dirty="0"/>
              <a:t>Quality, Research and Public Health - 4</a:t>
            </a:r>
          </a:p>
          <a:p>
            <a:pPr lvl="1"/>
            <a:r>
              <a:rPr lang="en-US" dirty="0"/>
              <a:t>Radiology - 1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6730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" action="ppaction://noaction"/>
              </a:rPr>
              <a:t>https://wiki.ihe.net/index.php/Category:FHIR</a:t>
            </a:r>
          </a:p>
          <a:p>
            <a:r>
              <a:rPr lang="en-US" dirty="0">
                <a:hlinkClick r:id="" action="ppaction://noaction"/>
              </a:rPr>
              <a:t>http://www.ihe.net/uploadedFiles/Documents/ITI/IHE_ITI_Suppl_Appx-Z.pdf</a:t>
            </a:r>
            <a:endParaRPr lang="en-US" dirty="0"/>
          </a:p>
          <a:p>
            <a:r>
              <a:rPr lang="en-US" dirty="0">
                <a:hlinkClick r:id="rId2" action="ppaction://hlinkfile"/>
              </a:rPr>
              <a:t>ftp://ftp.ihe.net/TF_Implementation_Material/fhir/</a:t>
            </a:r>
            <a:endParaRPr lang="en-US" dirty="0"/>
          </a:p>
          <a:p>
            <a:endParaRPr lang="en-US" dirty="0"/>
          </a:p>
          <a:p>
            <a:r>
              <a:rPr lang="en-US" dirty="0"/>
              <a:t>Blog </a:t>
            </a:r>
            <a:r>
              <a:rPr lang="mr-IN" dirty="0"/>
              <a:t>–</a:t>
            </a:r>
            <a:r>
              <a:rPr lang="en-US" dirty="0"/>
              <a:t> John </a:t>
            </a:r>
            <a:r>
              <a:rPr lang="en-US" dirty="0" err="1"/>
              <a:t>Moehrke’s</a:t>
            </a:r>
            <a:r>
              <a:rPr lang="en-US" dirty="0"/>
              <a:t> </a:t>
            </a:r>
            <a:r>
              <a:rPr lang="en-US" b="1" dirty="0"/>
              <a:t>Healthcare Exchange Standards</a:t>
            </a:r>
          </a:p>
          <a:p>
            <a:pPr lvl="1"/>
            <a:r>
              <a:rPr lang="en-US" dirty="0">
                <a:hlinkClick r:id="rId3"/>
              </a:rPr>
              <a:t>https://healthcaresecprivacy.blogspot.com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7781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Get Involved</a:t>
            </a:r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Join IHE by visiting: </a:t>
            </a:r>
            <a:r>
              <a:rPr lang="en-US" dirty="0">
                <a:hlinkClick r:id="rId2"/>
              </a:rPr>
              <a:t>https://www.ihe.net/</a:t>
            </a:r>
            <a:endParaRPr lang="en-US" dirty="0"/>
          </a:p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14076" y="2325036"/>
            <a:ext cx="4668661" cy="2670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4076" y="5159685"/>
            <a:ext cx="6490474" cy="106629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7435" y="2333159"/>
            <a:ext cx="1682922" cy="389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859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defTabSz="1018818"/>
            <a:fld id="{C52921F7-34AA-45FB-8377-BFCAE17E0413}" type="slidenum">
              <a:rPr lang="en-US" smtClean="0"/>
              <a:pPr defTabSz="1018818"/>
              <a:t>64</a:t>
            </a:fld>
            <a:endParaRPr lang="en-US" dirty="0"/>
          </a:p>
        </p:txBody>
      </p:sp>
      <p:pic>
        <p:nvPicPr>
          <p:cNvPr id="68612" name="Picture 2" descr="Briefing Page - Template (By Light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3" name="Rectangle 3"/>
          <p:cNvSpPr>
            <a:spLocks noChangeArrowheads="1"/>
          </p:cNvSpPr>
          <p:nvPr/>
        </p:nvSpPr>
        <p:spPr bwMode="auto">
          <a:xfrm>
            <a:off x="185738" y="2257427"/>
            <a:ext cx="9642475" cy="556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823" tIns="50911" rIns="101823" bIns="50911">
            <a:spAutoFit/>
          </a:bodyPr>
          <a:lstStyle/>
          <a:p>
            <a:pPr algn="ctr" defTabSz="1018818"/>
            <a:r>
              <a:rPr lang="en-US" sz="4900" dirty="0"/>
              <a:t>Questions?</a:t>
            </a:r>
            <a:br>
              <a:rPr lang="en-US" sz="4900" dirty="0"/>
            </a:br>
            <a:endParaRPr lang="en-US" sz="4900" dirty="0"/>
          </a:p>
          <a:p>
            <a:pPr algn="ctr" defTabSz="1018818"/>
            <a:r>
              <a:rPr lang="en-US" sz="4400" dirty="0"/>
              <a:t>John Moehrke</a:t>
            </a:r>
          </a:p>
          <a:p>
            <a:pPr algn="ctr" defTabSz="1018818"/>
            <a:r>
              <a:rPr lang="en-US" sz="4400" dirty="0"/>
              <a:t>Gmail </a:t>
            </a:r>
            <a:r>
              <a:rPr lang="en-US" sz="4400" dirty="0" err="1"/>
              <a:t>JohnMoehrke</a:t>
            </a:r>
            <a:endParaRPr lang="en-US" sz="4400" dirty="0"/>
          </a:p>
          <a:p>
            <a:pPr algn="ctr" defTabSz="1018818"/>
            <a:r>
              <a:rPr lang="en-US" sz="4400" dirty="0"/>
              <a:t>Twitter </a:t>
            </a:r>
            <a:r>
              <a:rPr lang="en-US" sz="4400" dirty="0" err="1"/>
              <a:t>JohnMoehrke</a:t>
            </a:r>
            <a:endParaRPr lang="en-US" sz="4400" dirty="0"/>
          </a:p>
          <a:p>
            <a:pPr algn="ctr" defTabSz="1018818"/>
            <a:r>
              <a:rPr lang="en-US" sz="4400" dirty="0"/>
              <a:t>Skype </a:t>
            </a:r>
            <a:r>
              <a:rPr lang="en-US" sz="4400" dirty="0" err="1"/>
              <a:t>johnmoehrke</a:t>
            </a:r>
            <a:endParaRPr lang="en-US" sz="4400" dirty="0"/>
          </a:p>
          <a:p>
            <a:pPr algn="ctr" defTabSz="1018818"/>
            <a:r>
              <a:rPr lang="en-US" sz="4400" dirty="0"/>
              <a:t>Blog healthSecPrivacy.blogspot.com</a:t>
            </a:r>
          </a:p>
          <a:p>
            <a:pPr algn="ctr" defTabSz="1018818"/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val="27688773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Presentation Acknowledgements</a:t>
            </a:r>
            <a:endParaRPr lang="en-CA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Brad </a:t>
            </a:r>
            <a:r>
              <a:rPr lang="en-US" dirty="0" err="1"/>
              <a:t>Genereaux</a:t>
            </a:r>
            <a:endParaRPr lang="en-US" dirty="0"/>
          </a:p>
          <a:p>
            <a:r>
              <a:rPr lang="en-US" dirty="0"/>
              <a:t>Harry Solomon</a:t>
            </a:r>
          </a:p>
          <a:p>
            <a:r>
              <a:rPr lang="en-US" dirty="0"/>
              <a:t>Kevin O’Donnell</a:t>
            </a:r>
          </a:p>
          <a:p>
            <a:r>
              <a:rPr lang="en-US" dirty="0"/>
              <a:t>Dr. S. Mendelson</a:t>
            </a:r>
          </a:p>
          <a:p>
            <a:r>
              <a:rPr lang="en-US" dirty="0"/>
              <a:t>Don Dennison</a:t>
            </a:r>
          </a:p>
          <a:p>
            <a:r>
              <a:rPr lang="en-US" dirty="0"/>
              <a:t>Chris </a:t>
            </a:r>
            <a:r>
              <a:rPr lang="en-US" dirty="0" err="1"/>
              <a:t>Lindop</a:t>
            </a:r>
            <a:endParaRPr lang="en-US" dirty="0"/>
          </a:p>
          <a:p>
            <a:r>
              <a:rPr lang="en-US" dirty="0"/>
              <a:t>David </a:t>
            </a:r>
            <a:r>
              <a:rPr lang="en-US" dirty="0" err="1"/>
              <a:t>Clunie</a:t>
            </a:r>
            <a:endParaRPr lang="en-US" dirty="0"/>
          </a:p>
          <a:p>
            <a:r>
              <a:rPr lang="en-US" dirty="0"/>
              <a:t>Kinson Ho</a:t>
            </a:r>
          </a:p>
          <a:p>
            <a:r>
              <a:rPr lang="en-US" dirty="0"/>
              <a:t>John </a:t>
            </a:r>
            <a:r>
              <a:rPr lang="en-US" dirty="0" err="1"/>
              <a:t>Moehrke</a:t>
            </a:r>
            <a:endParaRPr lang="en-US" dirty="0"/>
          </a:p>
          <a:p>
            <a:r>
              <a:rPr lang="en-US" dirty="0"/>
              <a:t>Elliot Silver</a:t>
            </a:r>
          </a:p>
          <a:p>
            <a:r>
              <a:rPr lang="en-US" dirty="0"/>
              <a:t>IHE Website and all members contributing to IHE domain knowledge and profiles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6"/>
          <p:cNvSpPr txBox="1">
            <a:spLocks/>
          </p:cNvSpPr>
          <p:nvPr/>
        </p:nvSpPr>
        <p:spPr>
          <a:xfrm>
            <a:off x="1123712" y="2346007"/>
            <a:ext cx="7158751" cy="3281070"/>
          </a:xfrm>
          <a:prstGeom prst="rect">
            <a:avLst/>
          </a:prstGeom>
        </p:spPr>
        <p:txBody>
          <a:bodyPr numCol="3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5785" lvl="1" indent="-188595" defTabSz="754380" fontAlgn="auto">
              <a:spcBef>
                <a:spcPts val="413"/>
              </a:spcBef>
              <a:spcAft>
                <a:spcPts val="0"/>
              </a:spcAft>
            </a:pPr>
            <a:endParaRPr lang="en-US" sz="1485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619229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Google Image Search Acknowledgements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following images were found using Google Image Search, using “labelled for reuse” filter</a:t>
            </a:r>
          </a:p>
          <a:p>
            <a:pPr lvl="1"/>
            <a:r>
              <a:rPr lang="en-US" dirty="0"/>
              <a:t>Twitter icon </a:t>
            </a:r>
            <a:r>
              <a:rPr lang="en-US" dirty="0">
                <a:hlinkClick r:id="rId2"/>
              </a:rPr>
              <a:t>https://cdn.pixabay.com/photo/2014/04/03/11/53/twitter-312464_960_720.png</a:t>
            </a:r>
            <a:endParaRPr lang="en-US" dirty="0"/>
          </a:p>
          <a:p>
            <a:pPr lvl="1"/>
            <a:r>
              <a:rPr lang="en-US" dirty="0"/>
              <a:t>LinkedIn icon </a:t>
            </a:r>
            <a:r>
              <a:rPr lang="en-US" dirty="0">
                <a:hlinkClick r:id="rId3"/>
              </a:rPr>
              <a:t>https://upload.wikimedia.org/wikipedia/commons/thumb/e/e9/Linkedin_icon.svg/768px-Linkedin_icon.svg.png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X-Ray button </a:t>
            </a:r>
            <a:r>
              <a:rPr lang="en-US" dirty="0">
                <a:hlinkClick r:id="rId4"/>
              </a:rPr>
              <a:t>https://upload.wikimedia.org/wikipedia/commons/thumb/8/8f/X-rays_chest_neg_icon.svg/1024px-X-rays_chest_neg_icon.svg.png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Computer construction </a:t>
            </a:r>
            <a:r>
              <a:rPr lang="en-US" dirty="0">
                <a:hlinkClick r:id="rId5"/>
              </a:rPr>
              <a:t>https://cdn.pixabay.com/photo/2013/07/13/13/46/computer-161501_960_720.png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Radiology sample image </a:t>
            </a:r>
            <a:r>
              <a:rPr lang="en-US" dirty="0">
                <a:hlinkClick r:id="rId6"/>
              </a:rPr>
              <a:t>https://upload.wikimedia.org/wikipedia/commons/1/1b/Radiology_ND_0125_ACJ.jpg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Coordination image </a:t>
            </a:r>
            <a:r>
              <a:rPr lang="en-US" dirty="0">
                <a:hlinkClick r:id="rId7"/>
              </a:rPr>
              <a:t>https://upload.wikimedia.org/wikipedia/commons/5/5a/Beta-sodium-metavanadate-xtal-1984-V-coordination-CM-3D-balls.png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Drugs </a:t>
            </a:r>
            <a:r>
              <a:rPr lang="en-US" dirty="0">
                <a:hlinkClick r:id="rId8"/>
              </a:rPr>
              <a:t>https://pixnio.com/free-images/2017/06/08/2017-06-08-13-26-19-900x600.jpg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Community health </a:t>
            </a:r>
            <a:r>
              <a:rPr lang="en-US" dirty="0">
                <a:hlinkClick r:id="rId9"/>
              </a:rPr>
              <a:t>https://upload.wikimedia.org/wikipedia/commons/thumb/5/52/Noun_project_620.svg/1000px-Noun_project_620.svg.png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71418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HL7, DICOM, and IHE Website 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pages and attached images were referenced:</a:t>
            </a:r>
          </a:p>
          <a:p>
            <a:pPr lvl="1"/>
            <a:r>
              <a:rPr lang="en-US" dirty="0"/>
              <a:t>IHE Logo </a:t>
            </a:r>
            <a:r>
              <a:rPr lang="en-US" dirty="0">
                <a:hlinkClick r:id="rId2"/>
              </a:rPr>
              <a:t>https://www.ihe.net/images/logo.png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Connectathon </a:t>
            </a:r>
            <a:r>
              <a:rPr lang="en-US" dirty="0">
                <a:hlinkClick r:id="rId3"/>
              </a:rPr>
              <a:t>https://www.ihe.net/uploadedImages/Content/Participate/2.1-ihe_na_connectathon08.jpg?n=6722</a:t>
            </a:r>
          </a:p>
          <a:p>
            <a:pPr lvl="1"/>
            <a:r>
              <a:rPr lang="en-US" dirty="0"/>
              <a:t>Sample integration statement </a:t>
            </a:r>
            <a:r>
              <a:rPr lang="en-US" dirty="0">
                <a:hlinkClick r:id="rId3"/>
              </a:rPr>
              <a:t>http://slideplayer.com/694835/2/images/15/Example+IHE+Integration+Statement+IHE+Integration+Statement.jpg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FHIR Logo </a:t>
            </a:r>
            <a:r>
              <a:rPr lang="en-US" dirty="0">
                <a:hlinkClick r:id="rId4"/>
              </a:rPr>
              <a:t>https://www.hl7.org/fhir/assets/images/fhir-logo-www.png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DICOM Logo </a:t>
            </a:r>
            <a:r>
              <a:rPr lang="en-US" dirty="0">
                <a:hlinkClick r:id="rId5"/>
              </a:rPr>
              <a:t>http://dicom.nema.org/dicomhome/IMAGES/Logo2011-2.jpg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IHE at FHIR DevDays </a:t>
            </a:r>
            <a:r>
              <a:rPr lang="en-US" dirty="0">
                <a:hlinkClick r:id="rId6"/>
              </a:rPr>
              <a:t>https://www.linkedin.com/feed/update/urn:li:activity:6338007643260485632/</a:t>
            </a:r>
            <a:r>
              <a:rPr lang="en-US" dirty="0"/>
              <a:t> (shared by </a:t>
            </a:r>
            <a:r>
              <a:rPr lang="en-US" dirty="0" err="1"/>
              <a:t>Onno</a:t>
            </a:r>
            <a:r>
              <a:rPr lang="en-US" dirty="0"/>
              <a:t> Gabel)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1567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defTabSz="1018818"/>
            <a:fld id="{C52921F7-34AA-45FB-8377-BFCAE17E0413}" type="slidenum">
              <a:rPr lang="en-US" smtClean="0"/>
              <a:pPr defTabSz="1018818"/>
              <a:t>68</a:t>
            </a:fld>
            <a:endParaRPr lang="en-US" dirty="0"/>
          </a:p>
        </p:txBody>
      </p:sp>
      <p:pic>
        <p:nvPicPr>
          <p:cNvPr id="68612" name="Picture 2" descr="Briefing Page - Template (By Light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3" name="Rectangle 3"/>
          <p:cNvSpPr>
            <a:spLocks noChangeArrowheads="1"/>
          </p:cNvSpPr>
          <p:nvPr/>
        </p:nvSpPr>
        <p:spPr bwMode="auto">
          <a:xfrm>
            <a:off x="185738" y="2257427"/>
            <a:ext cx="9642475" cy="5011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823" tIns="50911" rIns="101823" bIns="50911">
            <a:spAutoFit/>
          </a:bodyPr>
          <a:lstStyle/>
          <a:p>
            <a:pPr algn="ctr" defTabSz="1018818"/>
            <a:endParaRPr lang="en-US" sz="4900" dirty="0"/>
          </a:p>
          <a:p>
            <a:pPr algn="ctr" defTabSz="1018818"/>
            <a:r>
              <a:rPr lang="en-US" sz="4900" dirty="0"/>
              <a:t>By Light Professional IT Services</a:t>
            </a:r>
            <a:br>
              <a:rPr lang="en-US" sz="4900" dirty="0"/>
            </a:br>
            <a:br>
              <a:rPr lang="en-US" sz="4900" dirty="0"/>
            </a:br>
            <a:r>
              <a:rPr lang="en-US" sz="4900" dirty="0"/>
              <a:t>(End of Presentation)</a:t>
            </a:r>
            <a:br>
              <a:rPr lang="en-US" sz="4900" dirty="0"/>
            </a:br>
            <a:br>
              <a:rPr lang="en-US" sz="4900" dirty="0"/>
            </a:br>
            <a:br>
              <a:rPr lang="en-US" sz="3700" dirty="0"/>
            </a:br>
            <a:endParaRPr lang="en-US" sz="3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31316" y="1975106"/>
            <a:ext cx="9475624" cy="589359"/>
          </a:xfrm>
        </p:spPr>
        <p:txBody>
          <a:bodyPr/>
          <a:lstStyle/>
          <a:p>
            <a:r>
              <a:rPr lang="en-US" sz="2640" dirty="0">
                <a:solidFill>
                  <a:srgbClr val="217AA0"/>
                </a:solidFill>
              </a:rPr>
              <a:t>HL7 ANSI-Accredited Standards Process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5720715" y="2476453"/>
            <a:ext cx="4086225" cy="3646170"/>
          </a:xfrm>
        </p:spPr>
        <p:txBody>
          <a:bodyPr>
            <a:normAutofit fontScale="92500" lnSpcReduction="20000"/>
          </a:bodyPr>
          <a:lstStyle/>
          <a:p>
            <a:pPr marL="377190" indent="-377190"/>
            <a:r>
              <a:rPr lang="en-US" dirty="0"/>
              <a:t>HL7 work groups meet via conference call and at annual Working Group Meetings (WGMs) </a:t>
            </a:r>
          </a:p>
          <a:p>
            <a:pPr marL="377190" indent="-377190"/>
            <a:r>
              <a:rPr lang="en-US" dirty="0"/>
              <a:t>All meetings are open, run under Robert’s rules, with minutes available</a:t>
            </a:r>
          </a:p>
          <a:p>
            <a:pPr marL="377190" indent="-377190"/>
            <a:r>
              <a:rPr lang="en-US" dirty="0"/>
              <a:t>STUs and </a:t>
            </a:r>
            <a:r>
              <a:rPr lang="en-US" dirty="0" err="1"/>
              <a:t>Connectathons</a:t>
            </a:r>
            <a:r>
              <a:rPr lang="en-US" dirty="0"/>
              <a:t> allow for ongoing testing by implementers</a:t>
            </a:r>
          </a:p>
          <a:p>
            <a:pPr marL="377190" indent="-377190"/>
            <a:r>
              <a:rPr lang="en-US" dirty="0"/>
              <a:t>ANSI rules govern openness, transparency, balance of interests, due process, appeals.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41613-3F16-734C-8E8C-A235CA76CC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69"/>
          <a:stretch/>
        </p:blipFill>
        <p:spPr>
          <a:xfrm>
            <a:off x="331317" y="2443484"/>
            <a:ext cx="5477021" cy="3679139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ADF884F7-0DE8-FF46-9918-792720F7DB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23893" y="2443484"/>
            <a:ext cx="973884" cy="73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005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7D8AFA-631D-4EF2-8FEF-8B2DD0712D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Profiles vs Implementation Guide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72365-4A1F-42F3-B2A5-F1DC974EBA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IHE creates and maintains  implementation guidelines called IHE Profiles, which are published in a set of documents called the IHE Technical Frameworks. IHE Profiles provide a common language for purchasers and vendors to discuss the integration needs of healthcare sites and the integration capabilities of healthcare IT products</a:t>
            </a:r>
          </a:p>
          <a:p>
            <a:r>
              <a:rPr lang="en-US" dirty="0"/>
              <a:t>HL7 FHIR Profiles define a group of </a:t>
            </a:r>
            <a:r>
              <a:rPr lang="en-US" dirty="0" err="1"/>
              <a:t>StructureDefinitions</a:t>
            </a:r>
            <a:r>
              <a:rPr lang="en-US" dirty="0"/>
              <a:t> (Constraints or Extensions), Value Sets, and examples associated with a FHIR resource for a specific problem or use case</a:t>
            </a:r>
          </a:p>
          <a:p>
            <a:r>
              <a:rPr lang="en-US" dirty="0"/>
              <a:t>A FHIR Implementation Guide is a set of rules about how FHIR resources are to be used to solve a specific problem</a:t>
            </a:r>
          </a:p>
          <a:p>
            <a:r>
              <a:rPr lang="en-US" dirty="0"/>
              <a:t>HL7 EHR Functional Profiles define functional requirements for use cases such as Behavioral Health, Child Health, Long term care . . 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030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3"/>
          <p:cNvSpPr>
            <a:spLocks noGrp="1"/>
          </p:cNvSpPr>
          <p:nvPr>
            <p:ph type="body" sz="quarter" idx="13"/>
          </p:nvPr>
        </p:nvSpPr>
        <p:spPr>
          <a:xfrm>
            <a:off x="3048255" y="2566627"/>
            <a:ext cx="6653539" cy="589359"/>
          </a:xfrm>
        </p:spPr>
        <p:txBody>
          <a:bodyPr>
            <a:noAutofit/>
          </a:bodyPr>
          <a:lstStyle/>
          <a:p>
            <a:pPr marL="377190" indent="-377190">
              <a:lnSpc>
                <a:spcPct val="8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200" b="0" dirty="0">
                <a:latin typeface="+mn-lt"/>
              </a:rPr>
              <a:t>Cross-vendor, live, supervised, structured testing event</a:t>
            </a:r>
          </a:p>
          <a:p>
            <a:pPr marL="377190" indent="-377190">
              <a:lnSpc>
                <a:spcPct val="8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200" b="0" dirty="0">
                <a:latin typeface="+mn-lt"/>
              </a:rPr>
              <a:t>All participating vendors’ products tested together in the same place/time</a:t>
            </a:r>
          </a:p>
          <a:p>
            <a:pPr marL="377190" indent="-377190">
              <a:lnSpc>
                <a:spcPct val="8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200" b="0" dirty="0">
                <a:latin typeface="+mn-lt"/>
              </a:rPr>
              <a:t>Experts from each vendor available for immediate problem resolution… fixes are done in minutes, not months!!</a:t>
            </a:r>
          </a:p>
          <a:p>
            <a:pPr marL="377190" indent="-377190">
              <a:lnSpc>
                <a:spcPct val="8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200" b="0" dirty="0">
                <a:latin typeface="+mn-lt"/>
              </a:rPr>
              <a:t>Each vendor tests with multiple trading partners (actual product to actual product)</a:t>
            </a:r>
          </a:p>
          <a:p>
            <a:pPr marL="377190" indent="-377190">
              <a:lnSpc>
                <a:spcPct val="8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200" b="0" dirty="0">
                <a:latin typeface="+mn-lt"/>
              </a:rPr>
              <a:t>Testing of real-world clinical scenarios</a:t>
            </a:r>
          </a:p>
        </p:txBody>
      </p:sp>
      <p:sp>
        <p:nvSpPr>
          <p:cNvPr id="23554" name="Rectangle 2"/>
          <p:cNvSpPr>
            <a:spLocks noGrp="1"/>
          </p:cNvSpPr>
          <p:nvPr>
            <p:ph type="title" idx="4294967295"/>
          </p:nvPr>
        </p:nvSpPr>
        <p:spPr>
          <a:xfrm>
            <a:off x="3524700" y="1907917"/>
            <a:ext cx="6733540" cy="942975"/>
          </a:xfrm>
        </p:spPr>
        <p:txBody>
          <a:bodyPr>
            <a:normAutofit/>
          </a:bodyPr>
          <a:lstStyle/>
          <a:p>
            <a:pPr algn="l" eaLnBrk="1" hangingPunct="1"/>
            <a:r>
              <a:rPr lang="en-US" b="1" dirty="0">
                <a:solidFill>
                  <a:srgbClr val="217A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What is a Connectathon?</a:t>
            </a:r>
          </a:p>
        </p:txBody>
      </p:sp>
      <p:pic>
        <p:nvPicPr>
          <p:cNvPr id="23556" name="Picture 4" descr="CIMG0035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49" y="1834640"/>
            <a:ext cx="2772307" cy="41498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193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191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191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BFBF00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Proposal</Template>
  <TotalTime>45778</TotalTime>
  <Words>4442</Words>
  <Application>Microsoft Office PowerPoint</Application>
  <PresentationFormat>Custom</PresentationFormat>
  <Paragraphs>526</Paragraphs>
  <Slides>68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68</vt:i4>
      </vt:variant>
    </vt:vector>
  </HeadingPairs>
  <TitlesOfParts>
    <vt:vector size="76" baseType="lpstr">
      <vt:lpstr>Arial</vt:lpstr>
      <vt:lpstr>Arial</vt:lpstr>
      <vt:lpstr>Calibri</vt:lpstr>
      <vt:lpstr>Calibri Light</vt:lpstr>
      <vt:lpstr>Times New Roman</vt:lpstr>
      <vt:lpstr>Verdana</vt:lpstr>
      <vt:lpstr>Default Design</vt:lpstr>
      <vt:lpstr>Office Theme</vt:lpstr>
      <vt:lpstr>PowerPoint Presentation</vt:lpstr>
      <vt:lpstr>Tutorial Objectives</vt:lpstr>
      <vt:lpstr>Common Vision</vt:lpstr>
      <vt:lpstr>Common Mission</vt:lpstr>
      <vt:lpstr>          </vt:lpstr>
      <vt:lpstr>PowerPoint Presentation</vt:lpstr>
      <vt:lpstr>PowerPoint Presentation</vt:lpstr>
      <vt:lpstr>PowerPoint Presentation</vt:lpstr>
      <vt:lpstr>What is a Connectathon?</vt:lpstr>
      <vt:lpstr>PowerPoint Presentation</vt:lpstr>
      <vt:lpstr>IHE Process </vt:lpstr>
      <vt:lpstr>IHE: Framework for Interoperability</vt:lpstr>
      <vt:lpstr>IHE Terminology</vt:lpstr>
      <vt:lpstr>IHE Process</vt:lpstr>
      <vt:lpstr>IHE Process</vt:lpstr>
      <vt:lpstr>Technical Frameworks</vt:lpstr>
      <vt:lpstr>Organization of the Technical Framework</vt:lpstr>
      <vt:lpstr>Connectathons</vt:lpstr>
      <vt:lpstr>Publishing Integration Statements</vt:lpstr>
      <vt:lpstr>IHE Domains</vt:lpstr>
      <vt:lpstr>Mobile</vt:lpstr>
      <vt:lpstr>Who is IHE? Organization Sponsors … </vt:lpstr>
      <vt:lpstr>ITI PROFILES</vt:lpstr>
      <vt:lpstr>ITI Profiles on FHIR</vt:lpstr>
      <vt:lpstr>Mobile Access to Health Documents (MHD)</vt:lpstr>
      <vt:lpstr>XDS-on-FHIR</vt:lpstr>
      <vt:lpstr>Audit Trail and Node Authentication (ATNA)</vt:lpstr>
      <vt:lpstr>Mobile Alert Communication Management  (mACM)</vt:lpstr>
      <vt:lpstr>Mobile Care Services Discovery (mCSD)</vt:lpstr>
      <vt:lpstr>Mobile Cross-Enterprise Document Data Element Extraction (mXDE)</vt:lpstr>
      <vt:lpstr>Non-patient File Sharing (NPFSm)</vt:lpstr>
      <vt:lpstr>Patient Demographics Query for Mobile (PDQm)</vt:lpstr>
      <vt:lpstr>Patient Identifier Cross-Reference for Mobile (PIXm)</vt:lpstr>
      <vt:lpstr>Internet User Authentication (IUA) – Special Mention</vt:lpstr>
      <vt:lpstr>RADIOLOGY PROFILES</vt:lpstr>
      <vt:lpstr>Radiology Profiles on FHIR</vt:lpstr>
      <vt:lpstr>Standardized Operational Log of Events (SOLE)</vt:lpstr>
      <vt:lpstr>Patient care coordination Profiles</vt:lpstr>
      <vt:lpstr>Patient Care Coordination Profiles on FHIR</vt:lpstr>
      <vt:lpstr>Clinical Mapping (CMAP)</vt:lpstr>
      <vt:lpstr>Guideline Appropriate Ordering (GAO) </vt:lpstr>
      <vt:lpstr>PowerPoint Presentation</vt:lpstr>
      <vt:lpstr>Dynamic Care Team Management (DCTM)</vt:lpstr>
      <vt:lpstr>Point-of-Care Medical Device Tracking (PMDT)</vt:lpstr>
      <vt:lpstr>Query for Existing Data for Mobile (mQED)</vt:lpstr>
      <vt:lpstr>Reconciliation of Clinical Content and Care Providers (RECON)</vt:lpstr>
      <vt:lpstr>Remote Patient Monitoring (RPM)</vt:lpstr>
      <vt:lpstr>Routine Interfacility Patient Transport (RIPT)</vt:lpstr>
      <vt:lpstr>Emergency Transport to Facility (ETF)</vt:lpstr>
      <vt:lpstr>Pharmacy PROFILES</vt:lpstr>
      <vt:lpstr>Pharmacy Profiles on FHIR</vt:lpstr>
      <vt:lpstr>Mobile Medication Administration (MMA)</vt:lpstr>
      <vt:lpstr>Uniform Barcode Processing (UBP)</vt:lpstr>
      <vt:lpstr>Quality, Research and Public Health PROFILES</vt:lpstr>
      <vt:lpstr>QRPH Profiles on FHIR</vt:lpstr>
      <vt:lpstr>Mobile Retrieve Form for Data Capture (mRFD)</vt:lpstr>
      <vt:lpstr>Vital Records Death Reporting (VRDR)</vt:lpstr>
      <vt:lpstr>Birth and Fetal Death Reporting – Enhanced (BFDE)</vt:lpstr>
      <vt:lpstr>Quality Outcome Reporting for EMS (QORE)</vt:lpstr>
      <vt:lpstr>Conclusions</vt:lpstr>
      <vt:lpstr>IHE and DICOMweb on FHIR</vt:lpstr>
      <vt:lpstr>References</vt:lpstr>
      <vt:lpstr>Get Involved</vt:lpstr>
      <vt:lpstr>PowerPoint Presentation</vt:lpstr>
      <vt:lpstr>Presentation Acknowledgements</vt:lpstr>
      <vt:lpstr>Google Image Search Acknowledgements</vt:lpstr>
      <vt:lpstr>HL7, DICOM, and IHE Website Acknowledgements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.</dc:creator>
  <cp:lastModifiedBy>John Moehrke</cp:lastModifiedBy>
  <cp:revision>2124</cp:revision>
  <dcterms:created xsi:type="dcterms:W3CDTF">2004-07-30T02:33:34Z</dcterms:created>
  <dcterms:modified xsi:type="dcterms:W3CDTF">2020-02-25T16:44:12Z</dcterms:modified>
</cp:coreProperties>
</file>